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izBy8osgMW6dI1yi0miffLswXqP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6"/>
    <p:restoredTop sz="94646"/>
  </p:normalViewPr>
  <p:slideViewPr>
    <p:cSldViewPr snapToGrid="0">
      <p:cViewPr varScale="1">
        <p:scale>
          <a:sx n="138" d="100"/>
          <a:sy n="138" d="100"/>
        </p:scale>
        <p:origin x="360" y="176"/>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ommonaccord.org/index.php?action=list&amp;file=G/GA4GH/Dem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d95554bf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bd95554b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05000"/>
              </a:lnSpc>
              <a:spcBef>
                <a:spcPts val="0"/>
              </a:spcBef>
              <a:spcAft>
                <a:spcPts val="0"/>
              </a:spcAft>
              <a:buClr>
                <a:srgbClr val="595959"/>
              </a:buClr>
              <a:buSzPts val="1400"/>
              <a:buFont typeface="Calibri"/>
              <a:buNone/>
            </a:pPr>
            <a:r>
              <a:rPr lang="en-US" sz="1400">
                <a:solidFill>
                  <a:srgbClr val="595959"/>
                </a:solidFill>
              </a:rPr>
              <a:t>Similarly, the parts of documents can be expressed as nodes, as can the steps in a transaction, each node referencing the prior one.</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05000"/>
              </a:lnSpc>
              <a:spcBef>
                <a:spcPts val="0"/>
              </a:spcBef>
              <a:spcAft>
                <a:spcPts val="0"/>
              </a:spcAft>
              <a:buClr>
                <a:srgbClr val="595959"/>
              </a:buClr>
              <a:buSzPts val="1400"/>
              <a:buFont typeface="Calibri"/>
              <a:buNone/>
            </a:pPr>
            <a:r>
              <a:rPr lang="en-US" sz="1400">
                <a:solidFill>
                  <a:srgbClr val="595959"/>
                </a:solidFill>
              </a:rPr>
              <a:t>Global Alliance for Genomics and Health model patient consent – a common frame, language modules, an object for the study details, instantiation of particular consents.  </a:t>
            </a:r>
            <a:r>
              <a:rPr lang="en-US" sz="1400" u="sng">
                <a:solidFill>
                  <a:schemeClr val="hlink"/>
                </a:solidFill>
                <a:hlinkClick r:id="rId3"/>
              </a:rPr>
              <a:t>http://www.commonaccord.org/index.php?action=list&amp;file=G/GA4GH/Demo/</a:t>
            </a:r>
            <a:r>
              <a:rPr lang="en-US" sz="1400">
                <a:solidFill>
                  <a:srgbClr val="595959"/>
                </a:solidFill>
              </a:rPr>
              <a:t> </a:t>
            </a:r>
            <a:br>
              <a:rPr lang="en-US" sz="1400">
                <a:solidFill>
                  <a:srgbClr val="595959"/>
                </a:solidFill>
              </a:rPr>
            </a:b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05000"/>
              </a:lnSpc>
              <a:spcBef>
                <a:spcPts val="1200"/>
              </a:spcBef>
              <a:spcAft>
                <a:spcPts val="0"/>
              </a:spcAft>
              <a:buClr>
                <a:srgbClr val="595959"/>
              </a:buClr>
              <a:buSzPts val="1400"/>
              <a:buFont typeface="Calibri"/>
              <a:buNone/>
            </a:pPr>
            <a:r>
              <a:rPr lang="en-US" sz="1400">
                <a:solidFill>
                  <a:srgbClr val="595959"/>
                </a:solidFill>
              </a:rPr>
              <a:t>Prose Objects are being developed in connection with the OpenTrustFabric.org, part of the EU Commission project on “Modelling the EU Economy as an Ecosystem of Contracts,” DG-JUST, Exrade and the World Contract and Commerce Association and others are participants in the OTF.  You’ll hear from Sally Guyer and Luigi Telesca tomorrow about using contracts expressed as Prose Objects to model the EU economy.  Mine will be a technical introduction, and invitation to educate me on intersections.</a:t>
            </a:r>
            <a:endParaRPr sz="1400">
              <a:solidFill>
                <a:srgbClr val="595959"/>
              </a:solidFill>
            </a:endParaRPr>
          </a:p>
          <a:p>
            <a:pPr marL="0" lvl="0" indent="0" algn="l" rtl="0">
              <a:lnSpc>
                <a:spcPct val="105000"/>
              </a:lnSpc>
              <a:spcBef>
                <a:spcPts val="1200"/>
              </a:spcBef>
              <a:spcAft>
                <a:spcPts val="0"/>
              </a:spcAft>
              <a:buClr>
                <a:srgbClr val="595959"/>
              </a:buClr>
              <a:buSzPts val="1400"/>
              <a:buFont typeface="Calibri"/>
              <a:buNone/>
            </a:pPr>
            <a:br>
              <a:rPr lang="en-US" sz="1400">
                <a:solidFill>
                  <a:srgbClr val="595959"/>
                </a:solidFill>
              </a:rPr>
            </a:b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05000"/>
              </a:lnSpc>
              <a:spcBef>
                <a:spcPts val="0"/>
              </a:spcBef>
              <a:spcAft>
                <a:spcPts val="0"/>
              </a:spcAft>
              <a:buClr>
                <a:srgbClr val="595959"/>
              </a:buClr>
              <a:buSzPts val="1400"/>
              <a:buFont typeface="Calibri"/>
              <a:buNone/>
            </a:pPr>
            <a:r>
              <a:rPr lang="en-US" sz="1400">
                <a:solidFill>
                  <a:srgbClr val="595959"/>
                </a:solidFill>
              </a:rPr>
              <a:t>The boundary is soft between party-negotiated “contracts” and collectively decided terms - market rules and “primary law” such as regulations, legislation and court cases.  Where the materials are already structured, as with ELI-DL, Akoma-Ntosa - it makes sense to be able to reference them in their native structured form.</a:t>
            </a:r>
            <a:endParaRPr sz="1400">
              <a:solidFill>
                <a:srgbClr val="595959"/>
              </a:solidFill>
            </a:endParaRPr>
          </a:p>
          <a:p>
            <a:pPr marL="0" lvl="0" indent="0" algn="l" rtl="0">
              <a:lnSpc>
                <a:spcPct val="105000"/>
              </a:lnSpc>
              <a:spcBef>
                <a:spcPts val="0"/>
              </a:spcBef>
              <a:spcAft>
                <a:spcPts val="0"/>
              </a:spcAft>
              <a:buClr>
                <a:srgbClr val="595959"/>
              </a:buClr>
              <a:buSzPts val="1400"/>
              <a:buFont typeface="Calibri"/>
              <a:buNone/>
            </a:pPr>
            <a:endParaRPr sz="1400">
              <a:solidFill>
                <a:srgbClr val="595959"/>
              </a:solidFill>
            </a:endParaRPr>
          </a:p>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4"/>
          <p:cNvSpPr txBox="1">
            <a:spLocks noGrp="1"/>
          </p:cNvSpPr>
          <p:nvPr>
            <p:ph type="title"/>
          </p:nvPr>
        </p:nvSpPr>
        <p:spPr>
          <a:xfrm>
            <a:off x="1760955" y="1759393"/>
            <a:ext cx="6663559" cy="1065450"/>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rgbClr val="F39300"/>
              </a:buClr>
              <a:buSzPts val="4000"/>
              <a:buFont typeface="Calibri"/>
              <a:buNone/>
              <a:defRPr sz="4000" cap="none">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4"/>
          <p:cNvSpPr txBox="1">
            <a:spLocks noGrp="1"/>
          </p:cNvSpPr>
          <p:nvPr>
            <p:ph type="body" idx="1"/>
          </p:nvPr>
        </p:nvSpPr>
        <p:spPr>
          <a:xfrm>
            <a:off x="1760537" y="1022806"/>
            <a:ext cx="6663559" cy="290966"/>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chemeClr val="lt1"/>
              </a:buClr>
              <a:buSzPts val="1400"/>
              <a:buFont typeface="Calibri"/>
              <a:buNone/>
              <a:defRPr b="1" i="0">
                <a:solidFill>
                  <a:schemeClr val="lt1"/>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14"/>
          <p:cNvSpPr txBox="1">
            <a:spLocks noGrp="1"/>
          </p:cNvSpPr>
          <p:nvPr>
            <p:ph type="body" idx="2"/>
          </p:nvPr>
        </p:nvSpPr>
        <p:spPr>
          <a:xfrm>
            <a:off x="1760536" y="1332797"/>
            <a:ext cx="6663559" cy="256486"/>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chemeClr val="lt1"/>
              </a:buClr>
              <a:buSzPts val="1200"/>
              <a:buFont typeface="Calibri"/>
              <a:buNone/>
              <a:defRPr sz="1200">
                <a:solidFill>
                  <a:schemeClr val="lt1"/>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14"/>
          <p:cNvSpPr txBox="1">
            <a:spLocks noGrp="1"/>
          </p:cNvSpPr>
          <p:nvPr>
            <p:ph type="body" idx="3"/>
          </p:nvPr>
        </p:nvSpPr>
        <p:spPr>
          <a:xfrm>
            <a:off x="1760537" y="3008313"/>
            <a:ext cx="6663559" cy="384244"/>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F39300"/>
              </a:buClr>
              <a:buSzPts val="2000"/>
              <a:buFont typeface="Calibri"/>
              <a:buNone/>
              <a:defRPr sz="2000">
                <a:solidFill>
                  <a:srgbClr val="F39300"/>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
        <p:cNvGrpSpPr/>
        <p:nvPr/>
      </p:nvGrpSpPr>
      <p:grpSpPr>
        <a:xfrm>
          <a:off x="0" y="0"/>
          <a:ext cx="0" cy="0"/>
          <a:chOff x="0" y="0"/>
          <a:chExt cx="0" cy="0"/>
        </a:xfrm>
      </p:grpSpPr>
      <p:sp>
        <p:nvSpPr>
          <p:cNvPr id="20" name="Google Shape;20;p15"/>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F39300"/>
              </a:buClr>
              <a:buSzPts val="2300"/>
              <a:buFont typeface="Calibri"/>
              <a:buNone/>
              <a:defRPr>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txBox="1">
            <a:spLocks noGrp="1"/>
          </p:cNvSpPr>
          <p:nvPr>
            <p:ph type="body" idx="1"/>
          </p:nvPr>
        </p:nvSpPr>
        <p:spPr>
          <a:xfrm>
            <a:off x="457200" y="1058179"/>
            <a:ext cx="4038600" cy="3665483"/>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297179" algn="l">
              <a:spcBef>
                <a:spcPts val="360"/>
              </a:spcBef>
              <a:spcAft>
                <a:spcPts val="0"/>
              </a:spcAft>
              <a:buClr>
                <a:schemeClr val="dk1"/>
              </a:buClr>
              <a:buSzPts val="108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15"/>
          <p:cNvSpPr txBox="1">
            <a:spLocks noGrp="1"/>
          </p:cNvSpPr>
          <p:nvPr>
            <p:ph type="body" idx="2"/>
          </p:nvPr>
        </p:nvSpPr>
        <p:spPr>
          <a:xfrm>
            <a:off x="4648200" y="1058179"/>
            <a:ext cx="4038600" cy="3665483"/>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297179" algn="l">
              <a:spcBef>
                <a:spcPts val="360"/>
              </a:spcBef>
              <a:spcAft>
                <a:spcPts val="0"/>
              </a:spcAft>
              <a:buClr>
                <a:schemeClr val="dk1"/>
              </a:buClr>
              <a:buSzPts val="108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 name="Google Shape;23;p15"/>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b="0" i="0" u="none" strike="noStrike" cap="none">
                <a:solidFill>
                  <a:srgbClr val="7F7F7F"/>
                </a:solidFill>
                <a:latin typeface="Calibri"/>
                <a:ea typeface="Calibri"/>
                <a:cs typeface="Calibri"/>
                <a:sym typeface="Calibri"/>
              </a:defRPr>
            </a:lvl1pPr>
            <a:lvl2pPr marL="0" lvl="1" indent="0" algn="r">
              <a:spcBef>
                <a:spcPts val="0"/>
              </a:spcBef>
              <a:buNone/>
              <a:defRPr sz="1050" b="0" i="0" u="none" strike="noStrike" cap="none">
                <a:solidFill>
                  <a:srgbClr val="7F7F7F"/>
                </a:solidFill>
                <a:latin typeface="Calibri"/>
                <a:ea typeface="Calibri"/>
                <a:cs typeface="Calibri"/>
                <a:sym typeface="Calibri"/>
              </a:defRPr>
            </a:lvl2pPr>
            <a:lvl3pPr marL="0" lvl="2" indent="0" algn="r">
              <a:spcBef>
                <a:spcPts val="0"/>
              </a:spcBef>
              <a:buNone/>
              <a:defRPr sz="1050" b="0" i="0" u="none" strike="noStrike" cap="none">
                <a:solidFill>
                  <a:srgbClr val="7F7F7F"/>
                </a:solidFill>
                <a:latin typeface="Calibri"/>
                <a:ea typeface="Calibri"/>
                <a:cs typeface="Calibri"/>
                <a:sym typeface="Calibri"/>
              </a:defRPr>
            </a:lvl3pPr>
            <a:lvl4pPr marL="0" lvl="3" indent="0" algn="r">
              <a:spcBef>
                <a:spcPts val="0"/>
              </a:spcBef>
              <a:buNone/>
              <a:defRPr sz="1050" b="0" i="0" u="none" strike="noStrike" cap="none">
                <a:solidFill>
                  <a:srgbClr val="7F7F7F"/>
                </a:solidFill>
                <a:latin typeface="Calibri"/>
                <a:ea typeface="Calibri"/>
                <a:cs typeface="Calibri"/>
                <a:sym typeface="Calibri"/>
              </a:defRPr>
            </a:lvl4pPr>
            <a:lvl5pPr marL="0" lvl="4" indent="0" algn="r">
              <a:spcBef>
                <a:spcPts val="0"/>
              </a:spcBef>
              <a:buNone/>
              <a:defRPr sz="1050" b="0" i="0" u="none" strike="noStrike" cap="none">
                <a:solidFill>
                  <a:srgbClr val="7F7F7F"/>
                </a:solidFill>
                <a:latin typeface="Calibri"/>
                <a:ea typeface="Calibri"/>
                <a:cs typeface="Calibri"/>
                <a:sym typeface="Calibri"/>
              </a:defRPr>
            </a:lvl5pPr>
            <a:lvl6pPr marL="0" lvl="5" indent="0" algn="r">
              <a:spcBef>
                <a:spcPts val="0"/>
              </a:spcBef>
              <a:buNone/>
              <a:defRPr sz="1050" b="0" i="0" u="none" strike="noStrike" cap="none">
                <a:solidFill>
                  <a:srgbClr val="7F7F7F"/>
                </a:solidFill>
                <a:latin typeface="Calibri"/>
                <a:ea typeface="Calibri"/>
                <a:cs typeface="Calibri"/>
                <a:sym typeface="Calibri"/>
              </a:defRPr>
            </a:lvl6pPr>
            <a:lvl7pPr marL="0" lvl="6" indent="0" algn="r">
              <a:spcBef>
                <a:spcPts val="0"/>
              </a:spcBef>
              <a:buNone/>
              <a:defRPr sz="1050" b="0" i="0" u="none" strike="noStrike" cap="none">
                <a:solidFill>
                  <a:srgbClr val="7F7F7F"/>
                </a:solidFill>
                <a:latin typeface="Calibri"/>
                <a:ea typeface="Calibri"/>
                <a:cs typeface="Calibri"/>
                <a:sym typeface="Calibri"/>
              </a:defRPr>
            </a:lvl7pPr>
            <a:lvl8pPr marL="0" lvl="7" indent="0" algn="r">
              <a:spcBef>
                <a:spcPts val="0"/>
              </a:spcBef>
              <a:buNone/>
              <a:defRPr sz="1050" b="0" i="0" u="none" strike="noStrike" cap="none">
                <a:solidFill>
                  <a:srgbClr val="7F7F7F"/>
                </a:solidFill>
                <a:latin typeface="Calibri"/>
                <a:ea typeface="Calibri"/>
                <a:cs typeface="Calibri"/>
                <a:sym typeface="Calibri"/>
              </a:defRPr>
            </a:lvl8pPr>
            <a:lvl9pPr marL="0" lvl="8" indent="0" algn="r">
              <a:spcBef>
                <a:spcPts val="0"/>
              </a:spcBef>
              <a:buNone/>
              <a:defRPr sz="105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15"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25" name="Google Shape;25;p15"/>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BA Contact">
  <p:cSld name="EBA Contac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16"/>
          <p:cNvSpPr txBox="1">
            <a:spLocks noGrp="1"/>
          </p:cNvSpPr>
          <p:nvPr>
            <p:ph type="body" idx="1"/>
          </p:nvPr>
        </p:nvSpPr>
        <p:spPr>
          <a:xfrm>
            <a:off x="1848274" y="760503"/>
            <a:ext cx="6497236"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F15A24"/>
              </a:buClr>
              <a:buSzPts val="2000"/>
              <a:buFont typeface="Calibri"/>
              <a:buNone/>
              <a:defRPr sz="2000">
                <a:solidFill>
                  <a:srgbClr val="F15A24"/>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17"/>
          <p:cNvSpPr txBox="1">
            <a:spLocks noGrp="1"/>
          </p:cNvSpPr>
          <p:nvPr>
            <p:ph type="body" idx="1"/>
          </p:nvPr>
        </p:nvSpPr>
        <p:spPr>
          <a:xfrm>
            <a:off x="457200" y="1063827"/>
            <a:ext cx="7062537" cy="3619500"/>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7"/>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7"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32" name="Google Shape;32;p17"/>
          <p:cNvSpPr txBox="1">
            <a:spLocks noGrp="1"/>
          </p:cNvSpPr>
          <p:nvPr>
            <p:ph type="body" idx="2"/>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17"/>
          <p:cNvSpPr txBox="1">
            <a:spLocks noGrp="1"/>
          </p:cNvSpPr>
          <p:nvPr>
            <p:ph type="title"/>
          </p:nvPr>
        </p:nvSpPr>
        <p:spPr>
          <a:xfrm>
            <a:off x="457200" y="440122"/>
            <a:ext cx="7062537" cy="41630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F39300"/>
              </a:buClr>
              <a:buSzPts val="2300"/>
              <a:buFont typeface="Calibri"/>
              <a:buNone/>
              <a:defRPr>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457200" y="2777140"/>
            <a:ext cx="7790205"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15A24"/>
              </a:buClr>
              <a:buSzPts val="2000"/>
              <a:buFont typeface="Calibri"/>
              <a:buNone/>
              <a:defRPr sz="2000" b="0" cap="none">
                <a:solidFill>
                  <a:srgbClr val="F15A2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457200" y="1651999"/>
            <a:ext cx="7790205"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5000"/>
              </a:lnSpc>
              <a:spcBef>
                <a:spcPts val="1200"/>
              </a:spcBef>
              <a:spcAft>
                <a:spcPts val="0"/>
              </a:spcAft>
              <a:buClr>
                <a:schemeClr val="lt2"/>
              </a:buClr>
              <a:buSzPts val="1800"/>
              <a:buFont typeface="Calibri"/>
              <a:buNone/>
              <a:defRPr sz="1800">
                <a:solidFill>
                  <a:schemeClr val="lt2"/>
                </a:solidFill>
              </a:defRPr>
            </a:lvl1pPr>
            <a:lvl2pPr marL="914400" lvl="1" indent="-228600" algn="l">
              <a:lnSpc>
                <a:spcPct val="105000"/>
              </a:lnSpc>
              <a:spcBef>
                <a:spcPts val="1200"/>
              </a:spcBef>
              <a:spcAft>
                <a:spcPts val="0"/>
              </a:spcAft>
              <a:buSzPts val="1800"/>
              <a:buNone/>
              <a:defRPr sz="1800">
                <a:solidFill>
                  <a:srgbClr val="888888"/>
                </a:solidFill>
              </a:defRPr>
            </a:lvl2pPr>
            <a:lvl3pPr marL="1371600" lvl="2" indent="-228600" algn="l">
              <a:spcBef>
                <a:spcPts val="500"/>
              </a:spcBef>
              <a:spcAft>
                <a:spcPts val="0"/>
              </a:spcAft>
              <a:buSzPts val="1600"/>
              <a:buNone/>
              <a:defRPr sz="1600">
                <a:solidFill>
                  <a:srgbClr val="888888"/>
                </a:solidFill>
              </a:defRPr>
            </a:lvl3pPr>
            <a:lvl4pPr marL="1828800" lvl="3" indent="-228600" algn="l">
              <a:spcBef>
                <a:spcPts val="500"/>
              </a:spcBef>
              <a:spcAft>
                <a:spcPts val="0"/>
              </a:spcAft>
              <a:buSzPts val="770"/>
              <a:buNone/>
              <a:defRPr sz="1400">
                <a:solidFill>
                  <a:srgbClr val="888888"/>
                </a:solidFill>
              </a:defRPr>
            </a:lvl4pPr>
            <a:lvl5pPr marL="2286000" lvl="4" indent="-228600" algn="l">
              <a:spcBef>
                <a:spcPts val="280"/>
              </a:spcBef>
              <a:spcAft>
                <a:spcPts val="0"/>
              </a:spcAft>
              <a:buClr>
                <a:srgbClr val="888888"/>
              </a:buClr>
              <a:buSzPts val="84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8"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39" name="Google Shape;39;p18"/>
          <p:cNvSpPr txBox="1">
            <a:spLocks noGrp="1"/>
          </p:cNvSpPr>
          <p:nvPr>
            <p:ph type="body" idx="2"/>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F39300"/>
              </a:buClr>
              <a:buSzPts val="2300"/>
              <a:buFont typeface="Calibri"/>
              <a:buNone/>
              <a:defRPr>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003879"/>
            <a:ext cx="4040188" cy="294911"/>
          </a:xfrm>
          <a:prstGeom prst="rect">
            <a:avLst/>
          </a:prstGeom>
          <a:noFill/>
          <a:ln>
            <a:noFill/>
          </a:ln>
        </p:spPr>
        <p:txBody>
          <a:bodyPr spcFirstLastPara="1" wrap="square" lIns="91425" tIns="45700" rIns="91425" bIns="45700" anchor="b" anchorCtr="0">
            <a:noAutofit/>
          </a:bodyPr>
          <a:lstStyle>
            <a:lvl1pPr marL="457200" lvl="0" indent="-228600" algn="l">
              <a:lnSpc>
                <a:spcPct val="105000"/>
              </a:lnSpc>
              <a:spcBef>
                <a:spcPts val="1200"/>
              </a:spcBef>
              <a:spcAft>
                <a:spcPts val="0"/>
              </a:spcAft>
              <a:buClr>
                <a:schemeClr val="lt2"/>
              </a:buClr>
              <a:buSzPts val="1400"/>
              <a:buFont typeface="Calibri"/>
              <a:buNone/>
              <a:defRPr sz="1400" b="1" i="0">
                <a:solidFill>
                  <a:schemeClr val="lt2"/>
                </a:solidFill>
              </a:defRPr>
            </a:lvl1pPr>
            <a:lvl2pPr marL="914400" lvl="1" indent="-228600" algn="l">
              <a:lnSpc>
                <a:spcPct val="105000"/>
              </a:lnSpc>
              <a:spcBef>
                <a:spcPts val="1200"/>
              </a:spcBef>
              <a:spcAft>
                <a:spcPts val="0"/>
              </a:spcAft>
              <a:buSzPts val="2000"/>
              <a:buNone/>
              <a:defRPr sz="2000" b="1"/>
            </a:lvl2pPr>
            <a:lvl3pPr marL="1371600" lvl="2" indent="-228600" algn="l">
              <a:spcBef>
                <a:spcPts val="500"/>
              </a:spcBef>
              <a:spcAft>
                <a:spcPts val="0"/>
              </a:spcAft>
              <a:buSzPts val="1800"/>
              <a:buNone/>
              <a:defRPr sz="1800" b="1"/>
            </a:lvl3pPr>
            <a:lvl4pPr marL="1828800" lvl="3" indent="-228600" algn="l">
              <a:spcBef>
                <a:spcPts val="500"/>
              </a:spcBef>
              <a:spcAft>
                <a:spcPts val="0"/>
              </a:spcAft>
              <a:buSzPts val="880"/>
              <a:buNone/>
              <a:defRPr sz="1600" b="1"/>
            </a:lvl4pPr>
            <a:lvl5pPr marL="2286000" lvl="4" indent="-228600" algn="l">
              <a:spcBef>
                <a:spcPts val="320"/>
              </a:spcBef>
              <a:spcAft>
                <a:spcPts val="0"/>
              </a:spcAft>
              <a:buClr>
                <a:schemeClr val="dk1"/>
              </a:buClr>
              <a:buSzPts val="9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1418897"/>
            <a:ext cx="4040188" cy="3284482"/>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289560" algn="l">
              <a:spcBef>
                <a:spcPts val="320"/>
              </a:spcBef>
              <a:spcAft>
                <a:spcPts val="0"/>
              </a:spcAft>
              <a:buClr>
                <a:schemeClr val="dk1"/>
              </a:buClr>
              <a:buSzPts val="96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8" y="1003879"/>
            <a:ext cx="4041775" cy="294911"/>
          </a:xfrm>
          <a:prstGeom prst="rect">
            <a:avLst/>
          </a:prstGeom>
          <a:noFill/>
          <a:ln>
            <a:noFill/>
          </a:ln>
        </p:spPr>
        <p:txBody>
          <a:bodyPr spcFirstLastPara="1" wrap="square" lIns="91425" tIns="45700" rIns="91425" bIns="45700" anchor="b" anchorCtr="0">
            <a:noAutofit/>
          </a:bodyPr>
          <a:lstStyle>
            <a:lvl1pPr marL="457200" lvl="0" indent="-228600" algn="l">
              <a:lnSpc>
                <a:spcPct val="105000"/>
              </a:lnSpc>
              <a:spcBef>
                <a:spcPts val="1200"/>
              </a:spcBef>
              <a:spcAft>
                <a:spcPts val="0"/>
              </a:spcAft>
              <a:buClr>
                <a:schemeClr val="lt2"/>
              </a:buClr>
              <a:buSzPts val="1400"/>
              <a:buFont typeface="Calibri"/>
              <a:buNone/>
              <a:defRPr sz="1400" b="1" i="0">
                <a:solidFill>
                  <a:schemeClr val="lt2"/>
                </a:solidFill>
              </a:defRPr>
            </a:lvl1pPr>
            <a:lvl2pPr marL="914400" lvl="1" indent="-228600" algn="l">
              <a:lnSpc>
                <a:spcPct val="105000"/>
              </a:lnSpc>
              <a:spcBef>
                <a:spcPts val="1200"/>
              </a:spcBef>
              <a:spcAft>
                <a:spcPts val="0"/>
              </a:spcAft>
              <a:buSzPts val="2000"/>
              <a:buNone/>
              <a:defRPr sz="2000" b="1"/>
            </a:lvl2pPr>
            <a:lvl3pPr marL="1371600" lvl="2" indent="-228600" algn="l">
              <a:spcBef>
                <a:spcPts val="500"/>
              </a:spcBef>
              <a:spcAft>
                <a:spcPts val="0"/>
              </a:spcAft>
              <a:buSzPts val="1800"/>
              <a:buNone/>
              <a:defRPr sz="1800" b="1"/>
            </a:lvl3pPr>
            <a:lvl4pPr marL="1828800" lvl="3" indent="-228600" algn="l">
              <a:spcBef>
                <a:spcPts val="500"/>
              </a:spcBef>
              <a:spcAft>
                <a:spcPts val="0"/>
              </a:spcAft>
              <a:buSzPts val="880"/>
              <a:buNone/>
              <a:defRPr sz="1600" b="1"/>
            </a:lvl4pPr>
            <a:lvl5pPr marL="2286000" lvl="4" indent="-228600" algn="l">
              <a:spcBef>
                <a:spcPts val="320"/>
              </a:spcBef>
              <a:spcAft>
                <a:spcPts val="0"/>
              </a:spcAft>
              <a:buClr>
                <a:schemeClr val="dk1"/>
              </a:buClr>
              <a:buSzPts val="9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8" y="1418896"/>
            <a:ext cx="4041775" cy="3284482"/>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289560" algn="l">
              <a:spcBef>
                <a:spcPts val="320"/>
              </a:spcBef>
              <a:spcAft>
                <a:spcPts val="0"/>
              </a:spcAft>
              <a:buClr>
                <a:schemeClr val="dk1"/>
              </a:buClr>
              <a:buSzPts val="96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19"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48" name="Google Shape;48;p19"/>
          <p:cNvSpPr txBox="1">
            <a:spLocks noGrp="1"/>
          </p:cNvSpPr>
          <p:nvPr>
            <p:ph type="body" idx="5"/>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
        <p:cNvGrpSpPr/>
        <p:nvPr/>
      </p:nvGrpSpPr>
      <p:grpSpPr>
        <a:xfrm>
          <a:off x="0" y="0"/>
          <a:ext cx="0" cy="0"/>
          <a:chOff x="0" y="0"/>
          <a:chExt cx="0" cy="0"/>
        </a:xfrm>
      </p:grpSpPr>
      <p:sp>
        <p:nvSpPr>
          <p:cNvPr id="50" name="Google Shape;50;p20"/>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p20"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52" name="Google Shape;52;p20"/>
          <p:cNvSpPr txBox="1">
            <a:spLocks noGrp="1"/>
          </p:cNvSpPr>
          <p:nvPr>
            <p:ph type="body" idx="1"/>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457203" y="499242"/>
            <a:ext cx="3008313" cy="57708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39300"/>
              </a:buClr>
              <a:buSzPts val="1600"/>
              <a:buFont typeface="Calibri"/>
              <a:buNone/>
              <a:defRPr sz="1600" b="1">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body" idx="1"/>
          </p:nvPr>
        </p:nvSpPr>
        <p:spPr>
          <a:xfrm>
            <a:off x="3575050" y="1175845"/>
            <a:ext cx="5111750" cy="3534103"/>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317500" algn="l">
              <a:lnSpc>
                <a:spcPct val="105000"/>
              </a:lnSpc>
              <a:spcBef>
                <a:spcPts val="1200"/>
              </a:spcBef>
              <a:spcAft>
                <a:spcPts val="0"/>
              </a:spcAft>
              <a:buSzPts val="1400"/>
              <a:buChar char="▪"/>
              <a:defRPr sz="1400"/>
            </a:lvl2pPr>
            <a:lvl3pPr marL="1371600" lvl="2" indent="-317500" algn="l">
              <a:spcBef>
                <a:spcPts val="500"/>
              </a:spcBef>
              <a:spcAft>
                <a:spcPts val="0"/>
              </a:spcAft>
              <a:buSzPts val="1400"/>
              <a:buChar char="•"/>
              <a:defRPr sz="1400"/>
            </a:lvl3pPr>
            <a:lvl4pPr marL="1828800" lvl="3" indent="-277494" algn="l">
              <a:spcBef>
                <a:spcPts val="500"/>
              </a:spcBef>
              <a:spcAft>
                <a:spcPts val="0"/>
              </a:spcAft>
              <a:buSzPts val="770"/>
              <a:buChar char="▶"/>
              <a:defRPr sz="1400"/>
            </a:lvl4pPr>
            <a:lvl5pPr marL="2286000" lvl="4" indent="-304800" algn="l">
              <a:spcBef>
                <a:spcPts val="400"/>
              </a:spcBef>
              <a:spcAft>
                <a:spcPts val="0"/>
              </a:spcAft>
              <a:buClr>
                <a:schemeClr val="dk1"/>
              </a:buClr>
              <a:buSzPts val="12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6" name="Google Shape;56;p21"/>
          <p:cNvSpPr txBox="1">
            <a:spLocks noGrp="1"/>
          </p:cNvSpPr>
          <p:nvPr>
            <p:ph type="body" idx="2"/>
          </p:nvPr>
        </p:nvSpPr>
        <p:spPr>
          <a:xfrm>
            <a:off x="457203" y="1175845"/>
            <a:ext cx="3008313" cy="3534104"/>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228600" algn="l">
              <a:lnSpc>
                <a:spcPct val="105000"/>
              </a:lnSpc>
              <a:spcBef>
                <a:spcPts val="1200"/>
              </a:spcBef>
              <a:spcAft>
                <a:spcPts val="0"/>
              </a:spcAft>
              <a:buSzPts val="1200"/>
              <a:buNone/>
              <a:defRPr sz="1200"/>
            </a:lvl2pPr>
            <a:lvl3pPr marL="1371600" lvl="2" indent="-228600" algn="l">
              <a:spcBef>
                <a:spcPts val="500"/>
              </a:spcBef>
              <a:spcAft>
                <a:spcPts val="0"/>
              </a:spcAft>
              <a:buSzPts val="1000"/>
              <a:buNone/>
              <a:defRPr sz="1000"/>
            </a:lvl3pPr>
            <a:lvl4pPr marL="1828800" lvl="3" indent="-228600" algn="l">
              <a:spcBef>
                <a:spcPts val="500"/>
              </a:spcBef>
              <a:spcAft>
                <a:spcPts val="0"/>
              </a:spcAft>
              <a:buSzPts val="495"/>
              <a:buNone/>
              <a:defRPr sz="900"/>
            </a:lvl4pPr>
            <a:lvl5pPr marL="2286000" lvl="4" indent="-228600" algn="l">
              <a:spcBef>
                <a:spcPts val="180"/>
              </a:spcBef>
              <a:spcAft>
                <a:spcPts val="0"/>
              </a:spcAft>
              <a:buClr>
                <a:schemeClr val="dk1"/>
              </a:buClr>
              <a:buSzPts val="54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7" name="Google Shape;57;p21"/>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21"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59" name="Google Shape;59;p21"/>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60"/>
        <p:cNvGrpSpPr/>
        <p:nvPr/>
      </p:nvGrpSpPr>
      <p:grpSpPr>
        <a:xfrm>
          <a:off x="0" y="0"/>
          <a:ext cx="0" cy="0"/>
          <a:chOff x="0" y="0"/>
          <a:chExt cx="0" cy="0"/>
        </a:xfrm>
      </p:grpSpPr>
      <p:sp>
        <p:nvSpPr>
          <p:cNvPr id="61" name="Google Shape;61;p22"/>
          <p:cNvSpPr>
            <a:spLocks noGrp="1"/>
          </p:cNvSpPr>
          <p:nvPr>
            <p:ph type="pic" idx="2"/>
          </p:nvPr>
        </p:nvSpPr>
        <p:spPr>
          <a:xfrm>
            <a:off x="457200" y="1017430"/>
            <a:ext cx="8229600" cy="3212983"/>
          </a:xfrm>
          <a:prstGeom prst="rect">
            <a:avLst/>
          </a:prstGeom>
          <a:noFill/>
          <a:ln>
            <a:noFill/>
          </a:ln>
        </p:spPr>
        <p:txBody>
          <a:bodyPr spcFirstLastPara="1" wrap="square" lIns="91425" tIns="45700" rIns="91425" bIns="45700" anchor="t" anchorCtr="0">
            <a:normAutofit/>
          </a:bodyPr>
          <a:lstStyle>
            <a:lvl1pPr marR="0" lvl="0" algn="l" rtl="0">
              <a:lnSpc>
                <a:spcPct val="105000"/>
              </a:lnSpc>
              <a:spcBef>
                <a:spcPts val="1200"/>
              </a:spcBef>
              <a:spcAft>
                <a:spcPts val="0"/>
              </a:spcAft>
              <a:buClr>
                <a:srgbClr val="595959"/>
              </a:buClr>
              <a:buSzPts val="1400"/>
              <a:buFont typeface="Calibri"/>
              <a:buNone/>
              <a:defRPr sz="1400" b="0" i="0" u="none" strike="noStrike" cap="none">
                <a:solidFill>
                  <a:srgbClr val="595959"/>
                </a:solidFill>
                <a:latin typeface="Calibri"/>
                <a:ea typeface="Calibri"/>
                <a:cs typeface="Calibri"/>
                <a:sym typeface="Calibri"/>
              </a:defRPr>
            </a:lvl1pPr>
            <a:lvl2pPr marR="0" lvl="1" algn="l" rtl="0">
              <a:lnSpc>
                <a:spcPct val="105000"/>
              </a:lnSpc>
              <a:spcBef>
                <a:spcPts val="1200"/>
              </a:spcBef>
              <a:spcAft>
                <a:spcPts val="0"/>
              </a:spcAft>
              <a:buClr>
                <a:schemeClr val="dk2"/>
              </a:buClr>
              <a:buSzPts val="2800"/>
              <a:buFont typeface="Noto Sans Symbols"/>
              <a:buNone/>
              <a:defRPr sz="2800" b="0" i="0" u="none" strike="noStrike" cap="none">
                <a:solidFill>
                  <a:srgbClr val="595959"/>
                </a:solidFill>
                <a:latin typeface="Calibri"/>
                <a:ea typeface="Calibri"/>
                <a:cs typeface="Calibri"/>
                <a:sym typeface="Calibri"/>
              </a:defRPr>
            </a:lvl2pPr>
            <a:lvl3pPr marR="0" lvl="2" algn="l" rtl="0">
              <a:spcBef>
                <a:spcPts val="500"/>
              </a:spcBef>
              <a:spcAft>
                <a:spcPts val="0"/>
              </a:spcAft>
              <a:buClr>
                <a:schemeClr val="dk2"/>
              </a:buClr>
              <a:buSzPts val="2400"/>
              <a:buFont typeface="Arial"/>
              <a:buNone/>
              <a:defRPr sz="2400" b="0" i="0" u="none" strike="noStrike" cap="none">
                <a:solidFill>
                  <a:srgbClr val="595959"/>
                </a:solidFill>
                <a:latin typeface="Calibri"/>
                <a:ea typeface="Calibri"/>
                <a:cs typeface="Calibri"/>
                <a:sym typeface="Calibri"/>
              </a:defRPr>
            </a:lvl3pPr>
            <a:lvl4pPr marR="0" lvl="3" algn="l" rtl="0">
              <a:spcBef>
                <a:spcPts val="500"/>
              </a:spcBef>
              <a:spcAft>
                <a:spcPts val="0"/>
              </a:spcAft>
              <a:buClr>
                <a:schemeClr val="lt2"/>
              </a:buClr>
              <a:buSzPts val="1100"/>
              <a:buFont typeface="Noto Sans Symbols"/>
              <a:buNone/>
              <a:defRPr sz="2000" b="0" i="0" u="none" strike="noStrike" cap="none">
                <a:solidFill>
                  <a:srgbClr val="595959"/>
                </a:solidFill>
                <a:latin typeface="Calibri"/>
                <a:ea typeface="Calibri"/>
                <a:cs typeface="Calibri"/>
                <a:sym typeface="Calibri"/>
              </a:defRPr>
            </a:lvl4pPr>
            <a:lvl5pPr marR="0" lvl="4" algn="l" rtl="0">
              <a:spcBef>
                <a:spcPts val="400"/>
              </a:spcBef>
              <a:spcAft>
                <a:spcPts val="0"/>
              </a:spcAft>
              <a:buClr>
                <a:schemeClr val="dk1"/>
              </a:buClr>
              <a:buSzPts val="1200"/>
              <a:buFont typeface="Noto Sans Symbols"/>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2" name="Google Shape;62;p22"/>
          <p:cNvSpPr txBox="1">
            <a:spLocks noGrp="1"/>
          </p:cNvSpPr>
          <p:nvPr>
            <p:ph type="body" idx="1"/>
          </p:nvPr>
        </p:nvSpPr>
        <p:spPr>
          <a:xfrm>
            <a:off x="457200" y="4230415"/>
            <a:ext cx="8229601" cy="269327"/>
          </a:xfrm>
          <a:prstGeom prst="rect">
            <a:avLst/>
          </a:prstGeom>
          <a:noFill/>
          <a:ln>
            <a:noFill/>
          </a:ln>
        </p:spPr>
        <p:txBody>
          <a:bodyPr spcFirstLastPara="1" wrap="square" lIns="91425" tIns="45700" rIns="91425" bIns="45700" anchor="t" anchorCtr="0">
            <a:normAutofit/>
          </a:bodyPr>
          <a:lstStyle>
            <a:lvl1pPr marL="457200" lvl="0" indent="-228600" algn="l">
              <a:lnSpc>
                <a:spcPct val="105000"/>
              </a:lnSpc>
              <a:spcBef>
                <a:spcPts val="1200"/>
              </a:spcBef>
              <a:spcAft>
                <a:spcPts val="0"/>
              </a:spcAft>
              <a:buClr>
                <a:srgbClr val="595959"/>
              </a:buClr>
              <a:buSzPts val="1400"/>
              <a:buFont typeface="Calibri"/>
              <a:buNone/>
              <a:defRPr sz="1400"/>
            </a:lvl1pPr>
            <a:lvl2pPr marL="914400" lvl="1" indent="-228600" algn="l">
              <a:lnSpc>
                <a:spcPct val="105000"/>
              </a:lnSpc>
              <a:spcBef>
                <a:spcPts val="1200"/>
              </a:spcBef>
              <a:spcAft>
                <a:spcPts val="0"/>
              </a:spcAft>
              <a:buSzPts val="1200"/>
              <a:buNone/>
              <a:defRPr sz="1200"/>
            </a:lvl2pPr>
            <a:lvl3pPr marL="1371600" lvl="2" indent="-228600" algn="l">
              <a:spcBef>
                <a:spcPts val="500"/>
              </a:spcBef>
              <a:spcAft>
                <a:spcPts val="0"/>
              </a:spcAft>
              <a:buSzPts val="1000"/>
              <a:buNone/>
              <a:defRPr sz="1000"/>
            </a:lvl3pPr>
            <a:lvl4pPr marL="1828800" lvl="3" indent="-228600" algn="l">
              <a:spcBef>
                <a:spcPts val="500"/>
              </a:spcBef>
              <a:spcAft>
                <a:spcPts val="0"/>
              </a:spcAft>
              <a:buSzPts val="495"/>
              <a:buNone/>
              <a:defRPr sz="900"/>
            </a:lvl4pPr>
            <a:lvl5pPr marL="2286000" lvl="4" indent="-228600" algn="l">
              <a:spcBef>
                <a:spcPts val="180"/>
              </a:spcBef>
              <a:spcAft>
                <a:spcPts val="0"/>
              </a:spcAft>
              <a:buClr>
                <a:schemeClr val="dk1"/>
              </a:buClr>
              <a:buSzPts val="54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22"/>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Autofit/>
          </a:bodyPr>
          <a:lstStyle>
            <a:lvl1pPr marL="0" lvl="0" indent="0" algn="r">
              <a:spcBef>
                <a:spcPts val="0"/>
              </a:spcBef>
              <a:buNone/>
              <a:defRPr sz="1050">
                <a:solidFill>
                  <a:srgbClr val="7F7F7F"/>
                </a:solidFill>
                <a:latin typeface="Calibri"/>
                <a:ea typeface="Calibri"/>
                <a:cs typeface="Calibri"/>
                <a:sym typeface="Calibri"/>
              </a:defRPr>
            </a:lvl1pPr>
            <a:lvl2pPr marL="0" lvl="1" indent="0" algn="r">
              <a:spcBef>
                <a:spcPts val="0"/>
              </a:spcBef>
              <a:buNone/>
              <a:defRPr sz="1050">
                <a:solidFill>
                  <a:srgbClr val="7F7F7F"/>
                </a:solidFill>
                <a:latin typeface="Calibri"/>
                <a:ea typeface="Calibri"/>
                <a:cs typeface="Calibri"/>
                <a:sym typeface="Calibri"/>
              </a:defRPr>
            </a:lvl2pPr>
            <a:lvl3pPr marL="0" lvl="2" indent="0" algn="r">
              <a:spcBef>
                <a:spcPts val="0"/>
              </a:spcBef>
              <a:buNone/>
              <a:defRPr sz="1050">
                <a:solidFill>
                  <a:srgbClr val="7F7F7F"/>
                </a:solidFill>
                <a:latin typeface="Calibri"/>
                <a:ea typeface="Calibri"/>
                <a:cs typeface="Calibri"/>
                <a:sym typeface="Calibri"/>
              </a:defRPr>
            </a:lvl3pPr>
            <a:lvl4pPr marL="0" lvl="3" indent="0" algn="r">
              <a:spcBef>
                <a:spcPts val="0"/>
              </a:spcBef>
              <a:buNone/>
              <a:defRPr sz="1050">
                <a:solidFill>
                  <a:srgbClr val="7F7F7F"/>
                </a:solidFill>
                <a:latin typeface="Calibri"/>
                <a:ea typeface="Calibri"/>
                <a:cs typeface="Calibri"/>
                <a:sym typeface="Calibri"/>
              </a:defRPr>
            </a:lvl4pPr>
            <a:lvl5pPr marL="0" lvl="4" indent="0" algn="r">
              <a:spcBef>
                <a:spcPts val="0"/>
              </a:spcBef>
              <a:buNone/>
              <a:defRPr sz="1050">
                <a:solidFill>
                  <a:srgbClr val="7F7F7F"/>
                </a:solidFill>
                <a:latin typeface="Calibri"/>
                <a:ea typeface="Calibri"/>
                <a:cs typeface="Calibri"/>
                <a:sym typeface="Calibri"/>
              </a:defRPr>
            </a:lvl5pPr>
            <a:lvl6pPr marL="0" lvl="5" indent="0" algn="r">
              <a:spcBef>
                <a:spcPts val="0"/>
              </a:spcBef>
              <a:buNone/>
              <a:defRPr sz="1050">
                <a:solidFill>
                  <a:srgbClr val="7F7F7F"/>
                </a:solidFill>
                <a:latin typeface="Calibri"/>
                <a:ea typeface="Calibri"/>
                <a:cs typeface="Calibri"/>
                <a:sym typeface="Calibri"/>
              </a:defRPr>
            </a:lvl6pPr>
            <a:lvl7pPr marL="0" lvl="6" indent="0" algn="r">
              <a:spcBef>
                <a:spcPts val="0"/>
              </a:spcBef>
              <a:buNone/>
              <a:defRPr sz="1050">
                <a:solidFill>
                  <a:srgbClr val="7F7F7F"/>
                </a:solidFill>
                <a:latin typeface="Calibri"/>
                <a:ea typeface="Calibri"/>
                <a:cs typeface="Calibri"/>
                <a:sym typeface="Calibri"/>
              </a:defRPr>
            </a:lvl7pPr>
            <a:lvl8pPr marL="0" lvl="7" indent="0" algn="r">
              <a:spcBef>
                <a:spcPts val="0"/>
              </a:spcBef>
              <a:buNone/>
              <a:defRPr sz="1050">
                <a:solidFill>
                  <a:srgbClr val="7F7F7F"/>
                </a:solidFill>
                <a:latin typeface="Calibri"/>
                <a:ea typeface="Calibri"/>
                <a:cs typeface="Calibri"/>
                <a:sym typeface="Calibri"/>
              </a:defRPr>
            </a:lvl8pPr>
            <a:lvl9pPr marL="0" lvl="8" indent="0" algn="r">
              <a:spcBef>
                <a:spcPts val="0"/>
              </a:spcBef>
              <a:buNone/>
              <a:defRPr sz="105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22" descr="A picture containing drawing&#10;&#10;Description automatically generated"/>
          <p:cNvPicPr preferRelativeResize="0"/>
          <p:nvPr/>
        </p:nvPicPr>
        <p:blipFill rotWithShape="1">
          <a:blip r:embed="rId2">
            <a:alphaModFix/>
          </a:blip>
          <a:srcRect/>
          <a:stretch/>
        </p:blipFill>
        <p:spPr>
          <a:xfrm>
            <a:off x="405682" y="4842676"/>
            <a:ext cx="991405" cy="205118"/>
          </a:xfrm>
          <a:prstGeom prst="rect">
            <a:avLst/>
          </a:prstGeom>
          <a:noFill/>
          <a:ln>
            <a:noFill/>
          </a:ln>
        </p:spPr>
      </p:pic>
      <p:sp>
        <p:nvSpPr>
          <p:cNvPr id="65" name="Google Shape;65;p22"/>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a:bodyPr>
          <a:lstStyle>
            <a:lvl1pPr marL="457200" lvl="0" indent="-228600" algn="l">
              <a:lnSpc>
                <a:spcPct val="105000"/>
              </a:lnSpc>
              <a:spcBef>
                <a:spcPts val="1200"/>
              </a:spcBef>
              <a:spcAft>
                <a:spcPts val="0"/>
              </a:spcAft>
              <a:buClr>
                <a:srgbClr val="7F7F7F"/>
              </a:buClr>
              <a:buSzPts val="1000"/>
              <a:buFont typeface="Calibri"/>
              <a:buNone/>
              <a:defRPr sz="1000" cap="none">
                <a:solidFill>
                  <a:srgbClr val="7F7F7F"/>
                </a:solidFill>
              </a:defRPr>
            </a:lvl1pPr>
            <a:lvl2pPr marL="914400" lvl="1" indent="-342900" algn="l">
              <a:lnSpc>
                <a:spcPct val="105000"/>
              </a:lnSpc>
              <a:spcBef>
                <a:spcPts val="1200"/>
              </a:spcBef>
              <a:spcAft>
                <a:spcPts val="0"/>
              </a:spcAft>
              <a:buSzPts val="1800"/>
              <a:buChar char="▪"/>
              <a:defRPr/>
            </a:lvl2pPr>
            <a:lvl3pPr marL="1371600" lvl="2" indent="-342900" algn="l">
              <a:spcBef>
                <a:spcPts val="500"/>
              </a:spcBef>
              <a:spcAft>
                <a:spcPts val="0"/>
              </a:spcAft>
              <a:buSzPts val="1800"/>
              <a:buChar char="•"/>
              <a:defRPr/>
            </a:lvl3pPr>
            <a:lvl4pPr marL="1828800" lvl="3" indent="-291464" algn="l">
              <a:spcBef>
                <a:spcPts val="500"/>
              </a:spcBef>
              <a:spcAft>
                <a:spcPts val="0"/>
              </a:spcAft>
              <a:buSzPts val="990"/>
              <a:buChar char="▶"/>
              <a:defRPr/>
            </a:lvl4pPr>
            <a:lvl5pPr marL="2286000" lvl="4" indent="-297179" algn="l">
              <a:spcBef>
                <a:spcPts val="360"/>
              </a:spcBef>
              <a:spcAft>
                <a:spcPts val="0"/>
              </a:spcAft>
              <a:buClr>
                <a:schemeClr val="dk1"/>
              </a:buClr>
              <a:buSzPts val="10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22"/>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F39300"/>
              </a:buClr>
              <a:buSzPts val="2300"/>
              <a:buFont typeface="Calibri"/>
              <a:buNone/>
              <a:defRPr>
                <a:solidFill>
                  <a:srgbClr val="F393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2300"/>
              <a:buFont typeface="Calibri"/>
              <a:buNone/>
              <a:defRPr sz="23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083879"/>
            <a:ext cx="8229600" cy="3619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5000"/>
              </a:lnSpc>
              <a:spcBef>
                <a:spcPts val="1200"/>
              </a:spcBef>
              <a:spcAft>
                <a:spcPts val="0"/>
              </a:spcAft>
              <a:buClr>
                <a:srgbClr val="595959"/>
              </a:buClr>
              <a:buSzPts val="1400"/>
              <a:buFont typeface="Calibri"/>
              <a:buNone/>
              <a:defRPr sz="1400" b="0" i="0" u="none" strike="noStrike" cap="none">
                <a:solidFill>
                  <a:srgbClr val="595959"/>
                </a:solidFill>
                <a:latin typeface="Calibri"/>
                <a:ea typeface="Calibri"/>
                <a:cs typeface="Calibri"/>
                <a:sym typeface="Calibri"/>
              </a:defRPr>
            </a:lvl1pPr>
            <a:lvl2pPr marL="914400" marR="0" lvl="1" indent="-317500" algn="l" rtl="0">
              <a:lnSpc>
                <a:spcPct val="105000"/>
              </a:lnSpc>
              <a:spcBef>
                <a:spcPts val="1200"/>
              </a:spcBef>
              <a:spcAft>
                <a:spcPts val="0"/>
              </a:spcAft>
              <a:buClr>
                <a:schemeClr val="dk2"/>
              </a:buClr>
              <a:buSzPts val="1400"/>
              <a:buFont typeface="Noto Sans Symbols"/>
              <a:buChar char="▪"/>
              <a:defRPr sz="1400" b="0" i="0" u="none" strike="noStrike" cap="none">
                <a:solidFill>
                  <a:srgbClr val="595959"/>
                </a:solidFill>
                <a:latin typeface="Calibri"/>
                <a:ea typeface="Calibri"/>
                <a:cs typeface="Calibri"/>
                <a:sym typeface="Calibri"/>
              </a:defRPr>
            </a:lvl2pPr>
            <a:lvl3pPr marL="1371600" marR="0" lvl="2" indent="-317500" algn="l" rtl="0">
              <a:spcBef>
                <a:spcPts val="500"/>
              </a:spcBef>
              <a:spcAft>
                <a:spcPts val="0"/>
              </a:spcAft>
              <a:buClr>
                <a:schemeClr val="dk2"/>
              </a:buClr>
              <a:buSzPts val="1400"/>
              <a:buFont typeface="Arial"/>
              <a:buChar char="•"/>
              <a:defRPr sz="1400" b="0" i="0" u="none" strike="noStrike" cap="none">
                <a:solidFill>
                  <a:srgbClr val="595959"/>
                </a:solidFill>
                <a:latin typeface="Calibri"/>
                <a:ea typeface="Calibri"/>
                <a:cs typeface="Calibri"/>
                <a:sym typeface="Calibri"/>
              </a:defRPr>
            </a:lvl3pPr>
            <a:lvl4pPr marL="1828800" marR="0" lvl="3" indent="-277494" algn="l" rtl="0">
              <a:spcBef>
                <a:spcPts val="500"/>
              </a:spcBef>
              <a:spcAft>
                <a:spcPts val="0"/>
              </a:spcAft>
              <a:buClr>
                <a:schemeClr val="lt2"/>
              </a:buClr>
              <a:buSzPts val="770"/>
              <a:buFont typeface="Noto Sans Symbols"/>
              <a:buChar char="▶"/>
              <a:defRPr sz="1400" b="0" i="0" u="none" strike="noStrike" cap="none">
                <a:solidFill>
                  <a:srgbClr val="595959"/>
                </a:solidFill>
                <a:latin typeface="Calibri"/>
                <a:ea typeface="Calibri"/>
                <a:cs typeface="Calibri"/>
                <a:sym typeface="Calibri"/>
              </a:defRPr>
            </a:lvl4pPr>
            <a:lvl5pPr marL="2286000" marR="0" lvl="4" indent="-297179" algn="l" rtl="0">
              <a:spcBef>
                <a:spcPts val="360"/>
              </a:spcBef>
              <a:spcAft>
                <a:spcPts val="0"/>
              </a:spcAft>
              <a:buClr>
                <a:schemeClr val="dk1"/>
              </a:buClr>
              <a:buSzPts val="1080"/>
              <a:buFont typeface="Noto Sans Symbols"/>
              <a:buChar char="◻"/>
              <a:defRPr sz="18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ftr" idx="11"/>
          </p:nvPr>
        </p:nvSpPr>
        <p:spPr>
          <a:xfrm>
            <a:off x="457200" y="4874173"/>
            <a:ext cx="4920593" cy="16693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sldNum" idx="12"/>
          </p:nvPr>
        </p:nvSpPr>
        <p:spPr>
          <a:xfrm>
            <a:off x="8009294" y="4874173"/>
            <a:ext cx="777766" cy="16693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050" b="0" i="0" u="none" strike="noStrike" cap="none">
                <a:solidFill>
                  <a:schemeClr val="dk2"/>
                </a:solidFill>
                <a:latin typeface="Calibri"/>
                <a:ea typeface="Calibri"/>
                <a:cs typeface="Calibri"/>
                <a:sym typeface="Calibri"/>
              </a:defRPr>
            </a:lvl1pPr>
            <a:lvl2pPr marL="0" marR="0" lvl="1" indent="0" algn="r" rtl="0">
              <a:spcBef>
                <a:spcPts val="0"/>
              </a:spcBef>
              <a:buNone/>
              <a:defRPr sz="1050" b="0" i="0" u="none" strike="noStrike" cap="none">
                <a:solidFill>
                  <a:schemeClr val="dk2"/>
                </a:solidFill>
                <a:latin typeface="Calibri"/>
                <a:ea typeface="Calibri"/>
                <a:cs typeface="Calibri"/>
                <a:sym typeface="Calibri"/>
              </a:defRPr>
            </a:lvl2pPr>
            <a:lvl3pPr marL="0" marR="0" lvl="2" indent="0" algn="r" rtl="0">
              <a:spcBef>
                <a:spcPts val="0"/>
              </a:spcBef>
              <a:buNone/>
              <a:defRPr sz="1050" b="0" i="0" u="none" strike="noStrike" cap="none">
                <a:solidFill>
                  <a:schemeClr val="dk2"/>
                </a:solidFill>
                <a:latin typeface="Calibri"/>
                <a:ea typeface="Calibri"/>
                <a:cs typeface="Calibri"/>
                <a:sym typeface="Calibri"/>
              </a:defRPr>
            </a:lvl3pPr>
            <a:lvl4pPr marL="0" marR="0" lvl="3" indent="0" algn="r" rtl="0">
              <a:spcBef>
                <a:spcPts val="0"/>
              </a:spcBef>
              <a:buNone/>
              <a:defRPr sz="1050" b="0" i="0" u="none" strike="noStrike" cap="none">
                <a:solidFill>
                  <a:schemeClr val="dk2"/>
                </a:solidFill>
                <a:latin typeface="Calibri"/>
                <a:ea typeface="Calibri"/>
                <a:cs typeface="Calibri"/>
                <a:sym typeface="Calibri"/>
              </a:defRPr>
            </a:lvl4pPr>
            <a:lvl5pPr marL="0" marR="0" lvl="4" indent="0" algn="r" rtl="0">
              <a:spcBef>
                <a:spcPts val="0"/>
              </a:spcBef>
              <a:buNone/>
              <a:defRPr sz="1050" b="0" i="0" u="none" strike="noStrike" cap="none">
                <a:solidFill>
                  <a:schemeClr val="dk2"/>
                </a:solidFill>
                <a:latin typeface="Calibri"/>
                <a:ea typeface="Calibri"/>
                <a:cs typeface="Calibri"/>
                <a:sym typeface="Calibri"/>
              </a:defRPr>
            </a:lvl5pPr>
            <a:lvl6pPr marL="0" marR="0" lvl="5" indent="0" algn="r" rtl="0">
              <a:spcBef>
                <a:spcPts val="0"/>
              </a:spcBef>
              <a:buNone/>
              <a:defRPr sz="1050" b="0" i="0" u="none" strike="noStrike" cap="none">
                <a:solidFill>
                  <a:schemeClr val="dk2"/>
                </a:solidFill>
                <a:latin typeface="Calibri"/>
                <a:ea typeface="Calibri"/>
                <a:cs typeface="Calibri"/>
                <a:sym typeface="Calibri"/>
              </a:defRPr>
            </a:lvl6pPr>
            <a:lvl7pPr marL="0" marR="0" lvl="6" indent="0" algn="r" rtl="0">
              <a:spcBef>
                <a:spcPts val="0"/>
              </a:spcBef>
              <a:buNone/>
              <a:defRPr sz="1050" b="0" i="0" u="none" strike="noStrike" cap="none">
                <a:solidFill>
                  <a:schemeClr val="dk2"/>
                </a:solidFill>
                <a:latin typeface="Calibri"/>
                <a:ea typeface="Calibri"/>
                <a:cs typeface="Calibri"/>
                <a:sym typeface="Calibri"/>
              </a:defRPr>
            </a:lvl7pPr>
            <a:lvl8pPr marL="0" marR="0" lvl="7" indent="0" algn="r" rtl="0">
              <a:spcBef>
                <a:spcPts val="0"/>
              </a:spcBef>
              <a:buNone/>
              <a:defRPr sz="1050" b="0" i="0" u="none" strike="noStrike" cap="none">
                <a:solidFill>
                  <a:schemeClr val="dk2"/>
                </a:solidFill>
                <a:latin typeface="Calibri"/>
                <a:ea typeface="Calibri"/>
                <a:cs typeface="Calibri"/>
                <a:sym typeface="Calibri"/>
              </a:defRPr>
            </a:lvl8pPr>
            <a:lvl9pPr marL="0" marR="0" lvl="8" indent="0" algn="r" rtl="0">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james.g.hazard@gmail.com"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mailto:megan.ma@sciencespo.fr" TargetMode="External"/><Relationship Id="rId5" Type="http://schemas.openxmlformats.org/officeDocument/2006/relationships/hyperlink" Target="mailto:sguyer@worldcc.com" TargetMode="External"/><Relationship Id="rId4" Type="http://schemas.openxmlformats.org/officeDocument/2006/relationships/hyperlink" Target="mailto:luigi@trakti.com" TargetMode="Externa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title"/>
          </p:nvPr>
        </p:nvSpPr>
        <p:spPr>
          <a:xfrm>
            <a:off x="1760955" y="1770410"/>
            <a:ext cx="6663559" cy="1065450"/>
          </a:xfrm>
          <a:prstGeom prst="rect">
            <a:avLst/>
          </a:prstGeom>
          <a:noFill/>
          <a:ln>
            <a:noFill/>
          </a:ln>
        </p:spPr>
        <p:txBody>
          <a:bodyPr spcFirstLastPara="1" wrap="square" lIns="91425" tIns="45700" rIns="91425" bIns="45700" anchor="t" anchorCtr="0">
            <a:noAutofit/>
          </a:bodyPr>
          <a:lstStyle/>
          <a:p>
            <a:pPr marL="0" lvl="0" indent="0" algn="l" rtl="0">
              <a:lnSpc>
                <a:spcPct val="158333"/>
              </a:lnSpc>
              <a:spcBef>
                <a:spcPts val="0"/>
              </a:spcBef>
              <a:spcAft>
                <a:spcPts val="0"/>
              </a:spcAft>
              <a:buClr>
                <a:srgbClr val="F39300"/>
              </a:buClr>
              <a:buSzPts val="2400"/>
              <a:buFont typeface="Calibri"/>
              <a:buNone/>
            </a:pPr>
            <a:r>
              <a:rPr lang="en-US" sz="2400" b="1" dirty="0"/>
              <a:t>MODELLING LEGISLATION AS A GRAPH </a:t>
            </a:r>
            <a:r>
              <a:rPr lang="en-US" sz="2000" b="1" dirty="0"/>
              <a:t>IN THE </a:t>
            </a:r>
            <a:br>
              <a:rPr lang="en-US" sz="2400" b="1" dirty="0"/>
            </a:br>
            <a:r>
              <a:rPr lang="en-US" sz="2400" b="1" dirty="0"/>
              <a:t>OTF PROSE OBJECT MODEL </a:t>
            </a:r>
            <a:r>
              <a:rPr lang="en-US" sz="2000" b="1" dirty="0"/>
              <a:t>AND</a:t>
            </a:r>
            <a:r>
              <a:rPr lang="en-US" sz="2400" b="1" dirty="0"/>
              <a:t> BLOCKCHAINS</a:t>
            </a:r>
            <a:endParaRPr sz="2400" dirty="0"/>
          </a:p>
        </p:txBody>
      </p:sp>
      <p:sp>
        <p:nvSpPr>
          <p:cNvPr id="72" name="Google Shape;72;p1"/>
          <p:cNvSpPr txBox="1">
            <a:spLocks noGrp="1"/>
          </p:cNvSpPr>
          <p:nvPr>
            <p:ph type="body" idx="1"/>
          </p:nvPr>
        </p:nvSpPr>
        <p:spPr>
          <a:xfrm>
            <a:off x="1760537" y="1022806"/>
            <a:ext cx="6663559" cy="29096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5000"/>
              </a:lnSpc>
              <a:spcBef>
                <a:spcPts val="0"/>
              </a:spcBef>
              <a:spcAft>
                <a:spcPts val="0"/>
              </a:spcAft>
              <a:buClr>
                <a:schemeClr val="lt1"/>
              </a:buClr>
              <a:buSzPct val="100000"/>
              <a:buFont typeface="Calibri"/>
              <a:buNone/>
            </a:pPr>
            <a:r>
              <a:rPr lang="en-US"/>
              <a:t>James Hazard</a:t>
            </a:r>
            <a:endParaRPr/>
          </a:p>
        </p:txBody>
      </p:sp>
      <p:sp>
        <p:nvSpPr>
          <p:cNvPr id="73" name="Google Shape;73;p1"/>
          <p:cNvSpPr txBox="1">
            <a:spLocks noGrp="1"/>
          </p:cNvSpPr>
          <p:nvPr>
            <p:ph type="body" idx="2"/>
          </p:nvPr>
        </p:nvSpPr>
        <p:spPr>
          <a:xfrm>
            <a:off x="1760536" y="1332797"/>
            <a:ext cx="6663559" cy="25648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5000"/>
              </a:lnSpc>
              <a:spcBef>
                <a:spcPts val="0"/>
              </a:spcBef>
              <a:spcAft>
                <a:spcPts val="0"/>
              </a:spcAft>
              <a:buClr>
                <a:schemeClr val="lt1"/>
              </a:buClr>
              <a:buSzPct val="100000"/>
              <a:buFont typeface="Calibri"/>
              <a:buNone/>
            </a:pPr>
            <a:r>
              <a:rPr lang="en-US"/>
              <a:t>Founder – CommonAccord.org</a:t>
            </a:r>
            <a:endParaRPr/>
          </a:p>
        </p:txBody>
      </p:sp>
      <p:sp>
        <p:nvSpPr>
          <p:cNvPr id="74" name="Google Shape;74;p1"/>
          <p:cNvSpPr txBox="1">
            <a:spLocks noGrp="1"/>
          </p:cNvSpPr>
          <p:nvPr>
            <p:ph type="body" idx="3"/>
          </p:nvPr>
        </p:nvSpPr>
        <p:spPr>
          <a:xfrm>
            <a:off x="1760537" y="3008313"/>
            <a:ext cx="6663559" cy="38424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5000"/>
              </a:lnSpc>
              <a:spcBef>
                <a:spcPts val="0"/>
              </a:spcBef>
              <a:spcAft>
                <a:spcPts val="0"/>
              </a:spcAft>
              <a:buClr>
                <a:srgbClr val="F39300"/>
              </a:buClr>
              <a:buSzPts val="2000"/>
              <a:buFont typeface="Calibri"/>
              <a:buNone/>
            </a:pPr>
            <a:r>
              <a:rPr lang="en-US" dirty="0"/>
              <a:t>The intersection of Contract, Legislation and Ontologies</a:t>
            </a:r>
            <a:endParaRPr dirty="0"/>
          </a:p>
        </p:txBody>
      </p:sp>
      <p:pic>
        <p:nvPicPr>
          <p:cNvPr id="75" name="Google Shape;75;p1"/>
          <p:cNvPicPr preferRelativeResize="0"/>
          <p:nvPr/>
        </p:nvPicPr>
        <p:blipFill rotWithShape="1">
          <a:blip r:embed="rId3">
            <a:alphaModFix/>
          </a:blip>
          <a:srcRect/>
          <a:stretch/>
        </p:blipFill>
        <p:spPr>
          <a:xfrm>
            <a:off x="6939105" y="1060109"/>
            <a:ext cx="1725126" cy="644989"/>
          </a:xfrm>
          <a:prstGeom prst="rect">
            <a:avLst/>
          </a:prstGeom>
          <a:noFill/>
          <a:ln>
            <a:noFill/>
          </a:ln>
        </p:spPr>
      </p:pic>
      <p:pic>
        <p:nvPicPr>
          <p:cNvPr id="76" name="Google Shape;76;p1"/>
          <p:cNvPicPr preferRelativeResize="0"/>
          <p:nvPr/>
        </p:nvPicPr>
        <p:blipFill rotWithShape="1">
          <a:blip r:embed="rId4">
            <a:alphaModFix/>
          </a:blip>
          <a:srcRect/>
          <a:stretch/>
        </p:blipFill>
        <p:spPr>
          <a:xfrm>
            <a:off x="3918510" y="994797"/>
            <a:ext cx="876519" cy="775613"/>
          </a:xfrm>
          <a:prstGeom prst="rect">
            <a:avLst/>
          </a:prstGeom>
          <a:noFill/>
          <a:ln>
            <a:noFill/>
          </a:ln>
        </p:spPr>
      </p:pic>
      <p:pic>
        <p:nvPicPr>
          <p:cNvPr id="77" name="Google Shape;77;p1"/>
          <p:cNvPicPr preferRelativeResize="0"/>
          <p:nvPr/>
        </p:nvPicPr>
        <p:blipFill rotWithShape="1">
          <a:blip r:embed="rId5">
            <a:alphaModFix/>
          </a:blip>
          <a:srcRect/>
          <a:stretch/>
        </p:blipFill>
        <p:spPr>
          <a:xfrm>
            <a:off x="4924860" y="1117205"/>
            <a:ext cx="2006620" cy="4807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d95554bfa_0_0"/>
          <p:cNvSpPr txBox="1">
            <a:spLocks noGrp="1"/>
          </p:cNvSpPr>
          <p:nvPr>
            <p:ph type="title"/>
          </p:nvPr>
        </p:nvSpPr>
        <p:spPr>
          <a:xfrm>
            <a:off x="439947" y="440122"/>
            <a:ext cx="6663600" cy="416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dirty="0"/>
              <a:t>PROSE OBJECTS and ONTOLOGIES:</a:t>
            </a:r>
            <a:endParaRPr dirty="0"/>
          </a:p>
        </p:txBody>
      </p:sp>
      <p:sp>
        <p:nvSpPr>
          <p:cNvPr id="164" name="Google Shape;164;gbd95554bfa_0_0"/>
          <p:cNvSpPr txBox="1">
            <a:spLocks noGrp="1"/>
          </p:cNvSpPr>
          <p:nvPr>
            <p:ph type="body" idx="1"/>
          </p:nvPr>
        </p:nvSpPr>
        <p:spPr>
          <a:xfrm>
            <a:off x="457200" y="1058179"/>
            <a:ext cx="3062400" cy="3665400"/>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Contracts are a great vehicle for incremental codification, </a:t>
            </a:r>
            <a:r>
              <a:rPr lang="en-US" dirty="0" err="1"/>
              <a:t>standardisation</a:t>
            </a:r>
            <a:r>
              <a:rPr lang="en-US" dirty="0"/>
              <a:t> and convergence on ontologies</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Some powerful ontologies are ready for use</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This is an example of an ontology - ACTUS - expressed as Prose Objects </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Please tell us about others!</a:t>
            </a:r>
            <a:endParaRPr dirty="0"/>
          </a:p>
        </p:txBody>
      </p:sp>
      <p:sp>
        <p:nvSpPr>
          <p:cNvPr id="165" name="Google Shape;165;gbd95554bfa_0_0"/>
          <p:cNvSpPr txBox="1">
            <a:spLocks noGrp="1"/>
          </p:cNvSpPr>
          <p:nvPr>
            <p:ph type="sldNum" idx="12"/>
          </p:nvPr>
        </p:nvSpPr>
        <p:spPr>
          <a:xfrm>
            <a:off x="8009293" y="4874173"/>
            <a:ext cx="677400" cy="166800"/>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10</a:t>
            </a:fld>
            <a:endParaRPr sz="500"/>
          </a:p>
        </p:txBody>
      </p:sp>
      <p:sp>
        <p:nvSpPr>
          <p:cNvPr id="166" name="Google Shape;166;gbd95554bfa_0_0"/>
          <p:cNvSpPr txBox="1">
            <a:spLocks noGrp="1"/>
          </p:cNvSpPr>
          <p:nvPr>
            <p:ph type="body" idx="3"/>
          </p:nvPr>
        </p:nvSpPr>
        <p:spPr>
          <a:xfrm>
            <a:off x="1475301" y="4890748"/>
            <a:ext cx="2638500" cy="133800"/>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pic>
        <p:nvPicPr>
          <p:cNvPr id="167" name="Google Shape;167;gbd95554bfa_0_0"/>
          <p:cNvPicPr preferRelativeResize="0"/>
          <p:nvPr/>
        </p:nvPicPr>
        <p:blipFill>
          <a:blip r:embed="rId3">
            <a:alphaModFix/>
          </a:blip>
          <a:stretch>
            <a:fillRect/>
          </a:stretch>
        </p:blipFill>
        <p:spPr>
          <a:xfrm>
            <a:off x="3672000" y="1008922"/>
            <a:ext cx="4988746" cy="37128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439947"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a:t>NEXT STEPS:</a:t>
            </a:r>
            <a:endParaRPr/>
          </a:p>
        </p:txBody>
      </p:sp>
      <p:sp>
        <p:nvSpPr>
          <p:cNvPr id="173" name="Google Shape;173;p11"/>
          <p:cNvSpPr txBox="1">
            <a:spLocks noGrp="1"/>
          </p:cNvSpPr>
          <p:nvPr>
            <p:ph type="body" idx="1"/>
          </p:nvPr>
        </p:nvSpPr>
        <p:spPr>
          <a:xfrm>
            <a:off x="457200" y="1058179"/>
            <a:ext cx="3338623" cy="366548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00000"/>
              </a:lnSpc>
              <a:spcBef>
                <a:spcPts val="0"/>
              </a:spcBef>
              <a:spcAft>
                <a:spcPts val="0"/>
              </a:spcAft>
              <a:buClr>
                <a:srgbClr val="595959"/>
              </a:buClr>
              <a:buSzPct val="100000"/>
              <a:buFont typeface="Calibri"/>
              <a:buNone/>
            </a:pPr>
            <a:r>
              <a:rPr lang="en-US" dirty="0"/>
              <a:t>Prose Objects are in their infancy.  </a:t>
            </a:r>
            <a:endParaRPr dirty="0"/>
          </a:p>
          <a:p>
            <a:pPr marL="230399" lvl="1" indent="-263737" algn="l" rtl="0">
              <a:lnSpc>
                <a:spcPct val="100000"/>
              </a:lnSpc>
              <a:spcBef>
                <a:spcPts val="0"/>
              </a:spcBef>
              <a:spcAft>
                <a:spcPts val="0"/>
              </a:spcAft>
              <a:buSzPct val="100000"/>
              <a:buChar char="▪"/>
            </a:pPr>
            <a:r>
              <a:rPr lang="en-US" dirty="0"/>
              <a:t>a well-developed theory, </a:t>
            </a:r>
            <a:endParaRPr dirty="0"/>
          </a:p>
          <a:p>
            <a:pPr marL="230399" lvl="1" indent="-263737" algn="l" rtl="0">
              <a:lnSpc>
                <a:spcPct val="100000"/>
              </a:lnSpc>
              <a:spcBef>
                <a:spcPts val="0"/>
              </a:spcBef>
              <a:spcAft>
                <a:spcPts val="0"/>
              </a:spcAft>
              <a:buSzPct val="100000"/>
              <a:buChar char="▪"/>
            </a:pPr>
            <a:r>
              <a:rPr lang="en-US" dirty="0"/>
              <a:t>a multitude of examples, </a:t>
            </a:r>
            <a:endParaRPr dirty="0"/>
          </a:p>
          <a:p>
            <a:pPr marL="230399" lvl="1" indent="-263737" algn="l" rtl="0">
              <a:lnSpc>
                <a:spcPct val="100000"/>
              </a:lnSpc>
              <a:spcBef>
                <a:spcPts val="0"/>
              </a:spcBef>
              <a:spcAft>
                <a:spcPts val="0"/>
              </a:spcAft>
              <a:buSzPct val="100000"/>
              <a:buChar char="▪"/>
            </a:pPr>
            <a:r>
              <a:rPr lang="en-US" dirty="0"/>
              <a:t>support from the </a:t>
            </a:r>
            <a:r>
              <a:rPr lang="en-US" dirty="0" err="1"/>
              <a:t>OpenTrustFabric.org</a:t>
            </a:r>
            <a:r>
              <a:rPr lang="en-US" dirty="0"/>
              <a:t>, the </a:t>
            </a:r>
            <a:r>
              <a:rPr lang="en-US" dirty="0" err="1"/>
              <a:t>WorldCC</a:t>
            </a:r>
            <a:r>
              <a:rPr lang="en-US" dirty="0"/>
              <a:t> and the EU Commission’s “Modelling the EU Economy as an Ecosystem of Contracts.” </a:t>
            </a:r>
            <a:endParaRPr dirty="0"/>
          </a:p>
          <a:p>
            <a:pPr marL="0" lvl="0" indent="0" algn="l" rtl="0">
              <a:lnSpc>
                <a:spcPct val="100000"/>
              </a:lnSpc>
              <a:spcBef>
                <a:spcPts val="0"/>
              </a:spcBef>
              <a:spcAft>
                <a:spcPts val="0"/>
              </a:spcAft>
              <a:buClr>
                <a:srgbClr val="595959"/>
              </a:buClr>
              <a:buSzPct val="100000"/>
              <a:buFont typeface="Calibri"/>
              <a:buNone/>
            </a:pPr>
            <a:endParaRPr dirty="0"/>
          </a:p>
          <a:p>
            <a:pPr marL="0" lvl="0" indent="0">
              <a:lnSpc>
                <a:spcPct val="100000"/>
              </a:lnSpc>
              <a:spcBef>
                <a:spcPts val="0"/>
              </a:spcBef>
              <a:buSzPct val="100000"/>
            </a:pPr>
            <a:r>
              <a:rPr lang="en-US" dirty="0" err="1"/>
              <a:t>aNewGovernance.org</a:t>
            </a:r>
            <a:r>
              <a:rPr lang="en-US" dirty="0"/>
              <a:t> is also adopting Prose Objects. </a:t>
            </a:r>
          </a:p>
          <a:p>
            <a:pPr marL="0" lvl="0" indent="0">
              <a:lnSpc>
                <a:spcPct val="100000"/>
              </a:lnSpc>
              <a:spcBef>
                <a:spcPts val="0"/>
              </a:spcBef>
              <a:buSzPct val="100000"/>
            </a:pPr>
            <a:endParaRPr lang="en-US" dirty="0"/>
          </a:p>
          <a:p>
            <a:pPr marL="0" lvl="0" indent="0">
              <a:lnSpc>
                <a:spcPct val="100000"/>
              </a:lnSpc>
              <a:spcBef>
                <a:spcPts val="0"/>
              </a:spcBef>
              <a:buSzPct val="100000"/>
            </a:pPr>
            <a:r>
              <a:rPr lang="en-US" dirty="0"/>
              <a:t>Our ontology is provisional and primitive. The model needs further development along the lines of semantic web.</a:t>
            </a:r>
            <a:endParaRPr dirty="0"/>
          </a:p>
          <a:p>
            <a:pPr marL="0" lvl="0" indent="0" algn="l" rtl="0">
              <a:lnSpc>
                <a:spcPct val="100000"/>
              </a:lnSpc>
              <a:spcBef>
                <a:spcPts val="0"/>
              </a:spcBef>
              <a:spcAft>
                <a:spcPts val="0"/>
              </a:spcAft>
              <a:buClr>
                <a:srgbClr val="595959"/>
              </a:buClr>
              <a:buSzPct val="100000"/>
              <a:buFont typeface="Calibri"/>
              <a:buNone/>
            </a:pPr>
            <a:endParaRPr dirty="0"/>
          </a:p>
          <a:p>
            <a:pPr marL="0" lvl="0" indent="0" algn="l" rtl="0">
              <a:lnSpc>
                <a:spcPct val="100000"/>
              </a:lnSpc>
              <a:spcBef>
                <a:spcPts val="0"/>
              </a:spcBef>
              <a:spcAft>
                <a:spcPts val="0"/>
              </a:spcAft>
              <a:buClr>
                <a:srgbClr val="595959"/>
              </a:buClr>
              <a:buSzPct val="100000"/>
              <a:buFont typeface="Calibri"/>
              <a:buNone/>
            </a:pPr>
            <a:r>
              <a:rPr lang="en-US" dirty="0"/>
              <a:t>We welcome connections:</a:t>
            </a:r>
          </a:p>
          <a:p>
            <a:pPr marL="0" lvl="0" indent="0" algn="l" rtl="0">
              <a:lnSpc>
                <a:spcPct val="100000"/>
              </a:lnSpc>
              <a:spcBef>
                <a:spcPts val="0"/>
              </a:spcBef>
              <a:spcAft>
                <a:spcPts val="0"/>
              </a:spcAft>
              <a:buClr>
                <a:srgbClr val="595959"/>
              </a:buClr>
              <a:buSzPct val="100000"/>
              <a:buFont typeface="Calibri"/>
              <a:buNone/>
            </a:pPr>
            <a:endParaRPr lang="en-US" dirty="0"/>
          </a:p>
          <a:p>
            <a:pPr marL="0" lvl="0" indent="0" algn="l" rtl="0">
              <a:lnSpc>
                <a:spcPct val="100000"/>
              </a:lnSpc>
              <a:spcBef>
                <a:spcPts val="0"/>
              </a:spcBef>
              <a:spcAft>
                <a:spcPts val="0"/>
              </a:spcAft>
              <a:buClr>
                <a:srgbClr val="595959"/>
              </a:buClr>
              <a:buSzPct val="100000"/>
              <a:buFont typeface="Calibri"/>
              <a:buNone/>
            </a:pPr>
            <a:r>
              <a:rPr lang="en-US" dirty="0"/>
              <a:t>Please see </a:t>
            </a:r>
            <a:r>
              <a:rPr lang="en-US" dirty="0" err="1"/>
              <a:t>OpenTrustFabric.org</a:t>
            </a:r>
            <a:r>
              <a:rPr lang="en-US" dirty="0"/>
              <a:t> to learn more and subscribe, or contact any of us.</a:t>
            </a:r>
          </a:p>
          <a:p>
            <a:pPr marL="0" lvl="0" indent="0" algn="l" rtl="0">
              <a:lnSpc>
                <a:spcPct val="100000"/>
              </a:lnSpc>
              <a:spcBef>
                <a:spcPts val="0"/>
              </a:spcBef>
              <a:spcAft>
                <a:spcPts val="0"/>
              </a:spcAft>
              <a:buClr>
                <a:srgbClr val="595959"/>
              </a:buClr>
              <a:buSzPct val="100000"/>
              <a:buFont typeface="Calibri"/>
              <a:buNone/>
            </a:pPr>
            <a:br>
              <a:rPr lang="en-US" dirty="0"/>
            </a:br>
            <a:r>
              <a:rPr lang="en-US" dirty="0"/>
              <a:t>James Hazard. </a:t>
            </a:r>
            <a:r>
              <a:rPr lang="en-US" u="sng" dirty="0">
                <a:solidFill>
                  <a:schemeClr val="hlink"/>
                </a:solidFill>
                <a:hlinkClick r:id="rId3"/>
              </a:rPr>
              <a:t>james.g.hazard@gmail.com</a:t>
            </a:r>
            <a:br>
              <a:rPr lang="en-US" dirty="0"/>
            </a:br>
            <a:r>
              <a:rPr lang="en-US" dirty="0"/>
              <a:t>Luigi </a:t>
            </a:r>
            <a:r>
              <a:rPr lang="en-US" dirty="0" err="1"/>
              <a:t>Telesca</a:t>
            </a:r>
            <a:r>
              <a:rPr lang="en-US" dirty="0"/>
              <a:t> </a:t>
            </a:r>
            <a:r>
              <a:rPr lang="en-US" u="sng" dirty="0">
                <a:solidFill>
                  <a:schemeClr val="hlink"/>
                </a:solidFill>
                <a:hlinkClick r:id="rId4"/>
              </a:rPr>
              <a:t>luigi@trakti.com</a:t>
            </a:r>
            <a:br>
              <a:rPr lang="en-US" dirty="0"/>
            </a:br>
            <a:r>
              <a:rPr lang="en-US" dirty="0"/>
              <a:t>Sally Guyer </a:t>
            </a:r>
            <a:r>
              <a:rPr lang="en-US" u="sng" dirty="0">
                <a:solidFill>
                  <a:schemeClr val="hlink"/>
                </a:solidFill>
                <a:hlinkClick r:id="rId5"/>
              </a:rPr>
              <a:t>sguyer@worldcc.com</a:t>
            </a:r>
            <a:br>
              <a:rPr lang="en-US" dirty="0"/>
            </a:br>
            <a:r>
              <a:rPr lang="en-US" dirty="0"/>
              <a:t>Megan Ma </a:t>
            </a:r>
            <a:r>
              <a:rPr lang="en-US" u="sng" dirty="0">
                <a:solidFill>
                  <a:schemeClr val="hlink"/>
                </a:solidFill>
                <a:hlinkClick r:id="rId6"/>
              </a:rPr>
              <a:t>megan.ma@sciencespo.fr</a:t>
            </a:r>
            <a:endParaRPr dirty="0"/>
          </a:p>
        </p:txBody>
      </p:sp>
      <p:sp>
        <p:nvSpPr>
          <p:cNvPr id="174" name="Google Shape;174;p11"/>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11</a:t>
            </a:fld>
            <a:endParaRPr sz="500"/>
          </a:p>
        </p:txBody>
      </p:sp>
      <p:sp>
        <p:nvSpPr>
          <p:cNvPr id="175" name="Google Shape;175;p11"/>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dirty="0"/>
              <a:t>MODELLING LAWS IN THE CONTEXT OF CONTRACTS</a:t>
            </a:r>
            <a:endParaRPr dirty="0"/>
          </a:p>
        </p:txBody>
      </p:sp>
      <p:pic>
        <p:nvPicPr>
          <p:cNvPr id="176" name="Google Shape;176;p11"/>
          <p:cNvPicPr preferRelativeResize="0"/>
          <p:nvPr/>
        </p:nvPicPr>
        <p:blipFill rotWithShape="1">
          <a:blip r:embed="rId7">
            <a:alphaModFix/>
          </a:blip>
          <a:srcRect/>
          <a:stretch/>
        </p:blipFill>
        <p:spPr>
          <a:xfrm>
            <a:off x="5046339" y="2260600"/>
            <a:ext cx="3149600" cy="622300"/>
          </a:xfrm>
          <a:prstGeom prst="rect">
            <a:avLst/>
          </a:prstGeom>
          <a:noFill/>
          <a:ln>
            <a:noFill/>
          </a:ln>
        </p:spPr>
      </p:pic>
      <p:pic>
        <p:nvPicPr>
          <p:cNvPr id="177" name="Google Shape;177;p11"/>
          <p:cNvPicPr preferRelativeResize="0"/>
          <p:nvPr/>
        </p:nvPicPr>
        <p:blipFill rotWithShape="1">
          <a:blip r:embed="rId8">
            <a:alphaModFix/>
          </a:blip>
          <a:srcRect/>
          <a:stretch/>
        </p:blipFill>
        <p:spPr>
          <a:xfrm>
            <a:off x="4845968" y="631328"/>
            <a:ext cx="1435100" cy="1435100"/>
          </a:xfrm>
          <a:prstGeom prst="rect">
            <a:avLst/>
          </a:prstGeom>
          <a:noFill/>
          <a:ln>
            <a:noFill/>
          </a:ln>
        </p:spPr>
      </p:pic>
      <p:pic>
        <p:nvPicPr>
          <p:cNvPr id="178" name="Google Shape;178;p11"/>
          <p:cNvPicPr preferRelativeResize="0"/>
          <p:nvPr/>
        </p:nvPicPr>
        <p:blipFill rotWithShape="1">
          <a:blip r:embed="rId9">
            <a:alphaModFix/>
          </a:blip>
          <a:srcRect/>
          <a:stretch/>
        </p:blipFill>
        <p:spPr>
          <a:xfrm>
            <a:off x="5243572" y="3173854"/>
            <a:ext cx="2667000" cy="88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body" idx="1"/>
          </p:nvPr>
        </p:nvSpPr>
        <p:spPr>
          <a:xfrm>
            <a:off x="1848274" y="760503"/>
            <a:ext cx="6497236" cy="9144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05000"/>
              </a:lnSpc>
              <a:spcBef>
                <a:spcPts val="0"/>
              </a:spcBef>
              <a:spcAft>
                <a:spcPts val="0"/>
              </a:spcAft>
              <a:buClr>
                <a:srgbClr val="F15A24"/>
              </a:buClr>
              <a:buSzPct val="100000"/>
              <a:buFont typeface="Calibri"/>
              <a:buNone/>
            </a:pPr>
            <a:r>
              <a:rPr lang="en-US" b="1"/>
              <a:t>Modelling legislation as a Graph when using the OTF Prose Object Model, Blockchain and more</a:t>
            </a:r>
            <a:endParaRPr/>
          </a:p>
          <a:p>
            <a:pPr marL="0" lvl="0" indent="0" algn="l" rtl="0">
              <a:lnSpc>
                <a:spcPct val="105000"/>
              </a:lnSpc>
              <a:spcBef>
                <a:spcPts val="1200"/>
              </a:spcBef>
              <a:spcAft>
                <a:spcPts val="0"/>
              </a:spcAft>
              <a:buClr>
                <a:srgbClr val="F15A24"/>
              </a:buClr>
              <a:buSzPct val="100000"/>
              <a:buFont typeface="Calibri"/>
              <a:buNone/>
            </a:pPr>
            <a:r>
              <a:rPr lang="en-US" b="1"/>
              <a:t>James Hazard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a:t>CONTRACTS:</a:t>
            </a:r>
            <a:endParaRPr/>
          </a:p>
        </p:txBody>
      </p:sp>
      <p:sp>
        <p:nvSpPr>
          <p:cNvPr id="83" name="Google Shape;83;p2"/>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5000"/>
              </a:lnSpc>
              <a:spcBef>
                <a:spcPts val="0"/>
              </a:spcBef>
              <a:spcAft>
                <a:spcPts val="0"/>
              </a:spcAft>
              <a:buClr>
                <a:srgbClr val="595959"/>
              </a:buClr>
              <a:buSzPts val="1400"/>
              <a:buFont typeface="Calibri"/>
              <a:buNone/>
            </a:pPr>
            <a:r>
              <a:rPr lang="en-US" dirty="0"/>
              <a:t>Tomorrow, you’ll hear from Sally Guyer and Luigi </a:t>
            </a:r>
            <a:r>
              <a:rPr lang="en-US" dirty="0" err="1"/>
              <a:t>Telesca</a:t>
            </a:r>
            <a:r>
              <a:rPr lang="en-US" dirty="0"/>
              <a:t> about the </a:t>
            </a:r>
            <a:r>
              <a:rPr lang="en-US" b="1" dirty="0"/>
              <a:t>Open Trust Fabric</a:t>
            </a:r>
            <a:r>
              <a:rPr lang="en-US" dirty="0"/>
              <a:t> and the EU’s “</a:t>
            </a:r>
            <a:r>
              <a:rPr lang="en-US" b="1" dirty="0"/>
              <a:t>Modelling the EU Economy as an Ecosystem of Contracts</a:t>
            </a:r>
            <a:r>
              <a:rPr lang="en-US" dirty="0"/>
              <a:t>”</a:t>
            </a:r>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r>
              <a:rPr lang="en-US" dirty="0"/>
              <a:t>I will introduce </a:t>
            </a:r>
            <a:r>
              <a:rPr lang="en-US" b="1" dirty="0"/>
              <a:t>Prose Objects</a:t>
            </a:r>
          </a:p>
          <a:p>
            <a:pPr marL="0" lvl="0" indent="0" algn="l" rtl="0">
              <a:lnSpc>
                <a:spcPct val="105000"/>
              </a:lnSpc>
              <a:spcBef>
                <a:spcPts val="0"/>
              </a:spcBef>
              <a:spcAft>
                <a:spcPts val="0"/>
              </a:spcAft>
              <a:buClr>
                <a:srgbClr val="595959"/>
              </a:buClr>
              <a:buSzPts val="1400"/>
              <a:buFont typeface="Calibri"/>
              <a:buNone/>
            </a:pPr>
            <a:r>
              <a:rPr lang="en-US" dirty="0"/>
              <a:t>IAMAL – (merely a lawyer)</a:t>
            </a:r>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r>
              <a:rPr lang="en-US" dirty="0"/>
              <a:t>We start from the observation that “contracts” can be expressed as </a:t>
            </a:r>
            <a:r>
              <a:rPr lang="en-US" b="1" dirty="0"/>
              <a:t>nodes</a:t>
            </a:r>
            <a:r>
              <a:rPr lang="en-US" dirty="0"/>
              <a:t> of deal specifics that </a:t>
            </a:r>
            <a:r>
              <a:rPr lang="en-US" b="1" dirty="0"/>
              <a:t>reference</a:t>
            </a:r>
            <a:r>
              <a:rPr lang="en-US" dirty="0"/>
              <a:t> nodes for the parties, form of document and other relevant entities</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If we write this way, then the contract information </a:t>
            </a:r>
            <a:r>
              <a:rPr lang="en-US" i="1" dirty="0"/>
              <a:t>remains</a:t>
            </a:r>
            <a:r>
              <a:rPr lang="en-US" dirty="0"/>
              <a:t> structured as a graph</a:t>
            </a:r>
            <a:endParaRPr dirty="0"/>
          </a:p>
          <a:p>
            <a:pPr marL="0" lvl="0" indent="0" algn="l" rtl="0">
              <a:lnSpc>
                <a:spcPct val="105000"/>
              </a:lnSpc>
              <a:spcBef>
                <a:spcPts val="1200"/>
              </a:spcBef>
              <a:spcAft>
                <a:spcPts val="0"/>
              </a:spcAft>
              <a:buClr>
                <a:srgbClr val="595959"/>
              </a:buClr>
              <a:buSzPts val="1400"/>
              <a:buFont typeface="Calibri"/>
              <a:buNone/>
            </a:pPr>
            <a:endParaRPr dirty="0"/>
          </a:p>
        </p:txBody>
      </p:sp>
      <p:pic>
        <p:nvPicPr>
          <p:cNvPr id="84" name="Google Shape;84;p2"/>
          <p:cNvPicPr preferRelativeResize="0"/>
          <p:nvPr/>
        </p:nvPicPr>
        <p:blipFill rotWithShape="1">
          <a:blip r:embed="rId3">
            <a:alphaModFix/>
          </a:blip>
          <a:srcRect/>
          <a:stretch/>
        </p:blipFill>
        <p:spPr>
          <a:xfrm>
            <a:off x="4113726" y="839466"/>
            <a:ext cx="4573074" cy="3395507"/>
          </a:xfrm>
          <a:prstGeom prst="rect">
            <a:avLst/>
          </a:prstGeom>
          <a:solidFill>
            <a:srgbClr val="FFFFFF"/>
          </a:solidFill>
          <a:ln>
            <a:noFill/>
          </a:ln>
        </p:spPr>
      </p:pic>
      <p:sp>
        <p:nvSpPr>
          <p:cNvPr id="85" name="Google Shape;85;p2"/>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2</a:t>
            </a:fld>
            <a:endParaRPr sz="500"/>
          </a:p>
        </p:txBody>
      </p:sp>
      <p:sp>
        <p:nvSpPr>
          <p:cNvPr id="86" name="Google Shape;86;p2"/>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422694" y="440122"/>
            <a:ext cx="6663559" cy="416303"/>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F39300"/>
              </a:buClr>
              <a:buSzPct val="100000"/>
              <a:buFont typeface="Calibri"/>
              <a:buNone/>
            </a:pPr>
            <a:r>
              <a:rPr lang="en-US"/>
              <a:t>RELATIONSHIPS:</a:t>
            </a:r>
            <a:br>
              <a:rPr lang="en-US"/>
            </a:br>
            <a:br>
              <a:rPr lang="en-US"/>
            </a:br>
            <a:endParaRPr/>
          </a:p>
        </p:txBody>
      </p:sp>
      <p:sp>
        <p:nvSpPr>
          <p:cNvPr id="92" name="Google Shape;92;p3"/>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Relationships can be expressed as objects </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endParaRPr dirty="0"/>
          </a:p>
        </p:txBody>
      </p:sp>
      <p:sp>
        <p:nvSpPr>
          <p:cNvPr id="93" name="Google Shape;93;p3"/>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3</a:t>
            </a:fld>
            <a:endParaRPr sz="500"/>
          </a:p>
        </p:txBody>
      </p:sp>
      <p:sp>
        <p:nvSpPr>
          <p:cNvPr id="94" name="Google Shape;94;p3"/>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pic>
        <p:nvPicPr>
          <p:cNvPr id="95" name="Google Shape;95;p3"/>
          <p:cNvPicPr preferRelativeResize="0"/>
          <p:nvPr/>
        </p:nvPicPr>
        <p:blipFill rotWithShape="1">
          <a:blip r:embed="rId3">
            <a:alphaModFix/>
          </a:blip>
          <a:srcRect/>
          <a:stretch/>
        </p:blipFill>
        <p:spPr>
          <a:xfrm>
            <a:off x="3135085" y="628650"/>
            <a:ext cx="5861957" cy="3739243"/>
          </a:xfrm>
          <a:prstGeom prst="rect">
            <a:avLst/>
          </a:prstGeom>
          <a:noFill/>
          <a:ln>
            <a:noFill/>
          </a:ln>
        </p:spPr>
      </p:pic>
      <p:sp>
        <p:nvSpPr>
          <p:cNvPr id="2" name="TextBox 1">
            <a:extLst>
              <a:ext uri="{FF2B5EF4-FFF2-40B4-BE49-F238E27FC236}">
                <a16:creationId xmlns:a16="http://schemas.microsoft.com/office/drawing/2014/main" id="{D1803B99-2081-1849-AA8E-C64FDA25FA93}"/>
              </a:ext>
            </a:extLst>
          </p:cNvPr>
          <p:cNvSpPr txBox="1"/>
          <p:nvPr/>
        </p:nvSpPr>
        <p:spPr>
          <a:xfrm>
            <a:off x="465365" y="2073729"/>
            <a:ext cx="2098221" cy="1077218"/>
          </a:xfrm>
          <a:prstGeom prst="rect">
            <a:avLst/>
          </a:prstGeom>
          <a:noFill/>
        </p:spPr>
        <p:txBody>
          <a:bodyPr wrap="square" rtlCol="0">
            <a:spAutoFit/>
          </a:bodyPr>
          <a:lstStyle/>
          <a:p>
            <a:r>
              <a:rPr lang="en-US" dirty="0"/>
              <a:t>Patient Consent</a:t>
            </a:r>
          </a:p>
          <a:p>
            <a:endParaRPr lang="en-US" dirty="0"/>
          </a:p>
          <a:p>
            <a:r>
              <a:rPr lang="en-US" sz="1200" dirty="0"/>
              <a:t>Global Alliance for Genomics and Health (GA4GH) model form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4"/>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a:t>PROSE OBJECTS:</a:t>
            </a:r>
            <a:endParaRPr/>
          </a:p>
        </p:txBody>
      </p:sp>
      <p:sp>
        <p:nvSpPr>
          <p:cNvPr id="101" name="Google Shape;101;p4"/>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The “Prose Object” data format is a very simple semantic web model for documents</a:t>
            </a:r>
            <a:endParaRPr dirty="0"/>
          </a:p>
          <a:p>
            <a:pPr marL="0" lvl="0" indent="0" algn="l" rtl="0">
              <a:lnSpc>
                <a:spcPct val="105000"/>
              </a:lnSpc>
              <a:spcBef>
                <a:spcPts val="0"/>
              </a:spcBef>
              <a:spcAft>
                <a:spcPts val="0"/>
              </a:spcAft>
              <a:buClr>
                <a:srgbClr val="595959"/>
              </a:buClr>
              <a:buSzPts val="1400"/>
              <a:buFont typeface="Calibri"/>
              <a:buNone/>
            </a:pPr>
            <a:br>
              <a:rPr lang="en-US" dirty="0"/>
            </a:br>
            <a:r>
              <a:rPr lang="en-US" dirty="0"/>
              <a:t>Prose Objects are unitary and composable with other functions and objects</a:t>
            </a:r>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r>
              <a:rPr lang="en-US" dirty="0"/>
              <a:t>They are composable and </a:t>
            </a:r>
            <a:r>
              <a:rPr lang="en-US" b="1" dirty="0"/>
              <a:t>malleable</a:t>
            </a:r>
            <a:r>
              <a:rPr lang="en-US" dirty="0"/>
              <a:t> via inclusion and </a:t>
            </a:r>
            <a:r>
              <a:rPr lang="en-US" b="1" dirty="0"/>
              <a:t>overriding</a:t>
            </a:r>
            <a:endParaRPr b="1"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They are compatible with smart contracts, blockchains, and ontologies</a:t>
            </a:r>
            <a:endParaRPr dirty="0"/>
          </a:p>
          <a:p>
            <a:pPr marL="0" lvl="0" indent="0" algn="l" rtl="0">
              <a:lnSpc>
                <a:spcPct val="105000"/>
              </a:lnSpc>
              <a:spcBef>
                <a:spcPts val="1200"/>
              </a:spcBef>
              <a:spcAft>
                <a:spcPts val="0"/>
              </a:spcAft>
              <a:buClr>
                <a:srgbClr val="595959"/>
              </a:buClr>
              <a:buSzPts val="1400"/>
              <a:buFont typeface="Calibri"/>
              <a:buNone/>
            </a:pPr>
            <a:br>
              <a:rPr lang="en-US" dirty="0"/>
            </a:br>
            <a:endParaRPr dirty="0"/>
          </a:p>
        </p:txBody>
      </p:sp>
      <p:sp>
        <p:nvSpPr>
          <p:cNvPr id="102" name="Google Shape;102;p4"/>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4</a:t>
            </a:fld>
            <a:endParaRPr sz="500"/>
          </a:p>
        </p:txBody>
      </p:sp>
      <p:sp>
        <p:nvSpPr>
          <p:cNvPr id="103" name="Google Shape;103;p4"/>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pic>
        <p:nvPicPr>
          <p:cNvPr id="2" name="Picture 1">
            <a:extLst>
              <a:ext uri="{FF2B5EF4-FFF2-40B4-BE49-F238E27FC236}">
                <a16:creationId xmlns:a16="http://schemas.microsoft.com/office/drawing/2014/main" id="{3D7DFC8D-B36A-DB48-B179-038598D66DAA}"/>
              </a:ext>
            </a:extLst>
          </p:cNvPr>
          <p:cNvPicPr>
            <a:picLocks noChangeAspect="1"/>
          </p:cNvPicPr>
          <p:nvPr/>
        </p:nvPicPr>
        <p:blipFill>
          <a:blip r:embed="rId3"/>
          <a:stretch>
            <a:fillRect/>
          </a:stretch>
        </p:blipFill>
        <p:spPr>
          <a:xfrm>
            <a:off x="3587134" y="440122"/>
            <a:ext cx="5379822" cy="42632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a:t>TRANSACTION FLOWS:</a:t>
            </a:r>
            <a:endParaRPr/>
          </a:p>
        </p:txBody>
      </p:sp>
      <p:sp>
        <p:nvSpPr>
          <p:cNvPr id="110" name="Google Shape;110;p5"/>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Prose Objects linked together can model contract negotiation and performance flows</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Each event is treated as a node</a:t>
            </a:r>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endParaRPr lang="en-US" dirty="0"/>
          </a:p>
          <a:p>
            <a:pPr marL="0" lvl="0" indent="0" algn="l" rtl="0">
              <a:lnSpc>
                <a:spcPct val="105000"/>
              </a:lnSpc>
              <a:spcBef>
                <a:spcPts val="0"/>
              </a:spcBef>
              <a:spcAft>
                <a:spcPts val="0"/>
              </a:spcAft>
              <a:buClr>
                <a:srgbClr val="595959"/>
              </a:buClr>
              <a:buSzPts val="1400"/>
              <a:buFont typeface="Calibri"/>
              <a:buNone/>
            </a:pPr>
            <a:r>
              <a:rPr lang="en-US" dirty="0"/>
              <a:t>A history of a transaction expressed as a graph permits reasoning about impacts and meanings</a:t>
            </a:r>
            <a:endParaRPr dirty="0"/>
          </a:p>
        </p:txBody>
      </p:sp>
      <p:sp>
        <p:nvSpPr>
          <p:cNvPr id="111" name="Google Shape;111;p5"/>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5</a:t>
            </a:fld>
            <a:endParaRPr sz="500"/>
          </a:p>
        </p:txBody>
      </p:sp>
      <p:sp>
        <p:nvSpPr>
          <p:cNvPr id="112" name="Google Shape;112;p5"/>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pic>
        <p:nvPicPr>
          <p:cNvPr id="2" name="Picture 1">
            <a:extLst>
              <a:ext uri="{FF2B5EF4-FFF2-40B4-BE49-F238E27FC236}">
                <a16:creationId xmlns:a16="http://schemas.microsoft.com/office/drawing/2014/main" id="{C9D9126D-CE0A-E341-9809-8B830C031140}"/>
              </a:ext>
            </a:extLst>
          </p:cNvPr>
          <p:cNvPicPr>
            <a:picLocks noChangeAspect="1"/>
          </p:cNvPicPr>
          <p:nvPr/>
        </p:nvPicPr>
        <p:blipFill>
          <a:blip r:embed="rId3"/>
          <a:stretch>
            <a:fillRect/>
          </a:stretch>
        </p:blipFill>
        <p:spPr>
          <a:xfrm>
            <a:off x="3646166" y="440122"/>
            <a:ext cx="5497834" cy="4287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a:t>Prose Objects:</a:t>
            </a:r>
            <a:endParaRPr/>
          </a:p>
        </p:txBody>
      </p:sp>
      <p:sp>
        <p:nvSpPr>
          <p:cNvPr id="119" name="Google Shape;119;p6"/>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Prose Objects are:</a:t>
            </a:r>
            <a:endParaRPr dirty="0"/>
          </a:p>
          <a:p>
            <a:pPr marL="0" lvl="0" indent="0" algn="l" rtl="0">
              <a:lnSpc>
                <a:spcPct val="105000"/>
              </a:lnSpc>
              <a:spcBef>
                <a:spcPts val="1200"/>
              </a:spcBef>
              <a:spcAft>
                <a:spcPts val="0"/>
              </a:spcAft>
              <a:buClr>
                <a:srgbClr val="595959"/>
              </a:buClr>
              <a:buSzPts val="1400"/>
              <a:buFont typeface="Calibri"/>
              <a:buNone/>
            </a:pPr>
            <a:r>
              <a:rPr lang="en-US" dirty="0"/>
              <a:t>Simple in theory</a:t>
            </a:r>
            <a:endParaRPr dirty="0"/>
          </a:p>
          <a:p>
            <a:pPr marL="0" lvl="0" indent="0" algn="l" rtl="0">
              <a:lnSpc>
                <a:spcPct val="105000"/>
              </a:lnSpc>
              <a:spcBef>
                <a:spcPts val="1200"/>
              </a:spcBef>
              <a:spcAft>
                <a:spcPts val="0"/>
              </a:spcAft>
              <a:buClr>
                <a:srgbClr val="595959"/>
              </a:buClr>
              <a:buSzPts val="1400"/>
              <a:buFont typeface="Calibri"/>
              <a:buNone/>
            </a:pPr>
            <a:r>
              <a:rPr lang="en-US" dirty="0"/>
              <a:t>Agnostic in format - in files and emails, git, blockchains, databases, wikis, JSON, XML ...</a:t>
            </a:r>
            <a:endParaRPr dirty="0"/>
          </a:p>
          <a:p>
            <a:pPr marL="0" lvl="0" indent="0" algn="l" rtl="0">
              <a:lnSpc>
                <a:spcPct val="105000"/>
              </a:lnSpc>
              <a:spcBef>
                <a:spcPts val="1200"/>
              </a:spcBef>
              <a:spcAft>
                <a:spcPts val="0"/>
              </a:spcAft>
              <a:buClr>
                <a:srgbClr val="595959"/>
              </a:buClr>
              <a:buSzPts val="1400"/>
              <a:buFont typeface="Calibri"/>
              <a:buNone/>
            </a:pPr>
            <a:r>
              <a:rPr lang="en-US" dirty="0"/>
              <a:t>Composable – and able reference other resources</a:t>
            </a:r>
            <a:endParaRPr dirty="0"/>
          </a:p>
          <a:p>
            <a:pPr marL="0" lvl="0" indent="0" algn="l" rtl="0">
              <a:lnSpc>
                <a:spcPct val="105000"/>
              </a:lnSpc>
              <a:spcBef>
                <a:spcPts val="1200"/>
              </a:spcBef>
              <a:spcAft>
                <a:spcPts val="0"/>
              </a:spcAft>
              <a:buClr>
                <a:srgbClr val="595959"/>
              </a:buClr>
              <a:buSzPts val="1400"/>
              <a:buFont typeface="Calibri"/>
              <a:buNone/>
            </a:pPr>
            <a:r>
              <a:rPr lang="en-US" dirty="0"/>
              <a:t>Malleable - the end user can override or extend every element</a:t>
            </a:r>
            <a:endParaRPr dirty="0"/>
          </a:p>
          <a:p>
            <a:pPr marL="0" lvl="0" indent="0" algn="l" rtl="0">
              <a:lnSpc>
                <a:spcPct val="105000"/>
              </a:lnSpc>
              <a:spcBef>
                <a:spcPts val="0"/>
              </a:spcBef>
              <a:spcAft>
                <a:spcPts val="0"/>
              </a:spcAft>
              <a:buClr>
                <a:srgbClr val="595959"/>
              </a:buClr>
              <a:buSzPts val="1400"/>
              <a:buFont typeface="Calibri"/>
              <a:buNone/>
            </a:pPr>
            <a:endParaRPr dirty="0"/>
          </a:p>
        </p:txBody>
      </p:sp>
      <p:sp>
        <p:nvSpPr>
          <p:cNvPr id="120" name="Google Shape;120;p6"/>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6</a:t>
            </a:fld>
            <a:endParaRPr sz="500"/>
          </a:p>
        </p:txBody>
      </p:sp>
      <p:sp>
        <p:nvSpPr>
          <p:cNvPr id="121" name="Google Shape;121;p6"/>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a:t>MODELLING LAWS IN THE CONTEXT OF CONTRACTS</a:t>
            </a:r>
            <a:endParaRPr/>
          </a:p>
        </p:txBody>
      </p:sp>
      <p:sp>
        <p:nvSpPr>
          <p:cNvPr id="122" name="Google Shape;122;p6"/>
          <p:cNvSpPr/>
          <p:nvPr/>
        </p:nvSpPr>
        <p:spPr>
          <a:xfrm>
            <a:off x="4114805" y="660557"/>
            <a:ext cx="4572000"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Named Collection of Nodes: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Calibri"/>
                <a:ea typeface="Calibri"/>
                <a:cs typeface="Calibri"/>
                <a:sym typeface="Calibri"/>
              </a:rPr>
              <a:t>ThisNode: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000000"/>
              </a:solidFill>
              <a:latin typeface="Calibri"/>
              <a:ea typeface="Calibri"/>
              <a:cs typeface="Calibri"/>
              <a:sym typeface="Calibri"/>
            </a:endParaRPr>
          </a:p>
          <a:p>
            <a:pPr marL="457200" marR="0" lvl="1" indent="0" algn="l" rtl="0">
              <a:spcBef>
                <a:spcPts val="0"/>
              </a:spcBef>
              <a:spcAft>
                <a:spcPts val="0"/>
              </a:spcAft>
              <a:buNone/>
            </a:pPr>
            <a:r>
              <a:rPr lang="en-US" sz="1800" b="1" i="0" u="none" strike="noStrike" cap="none">
                <a:solidFill>
                  <a:srgbClr val="00B050"/>
                </a:solidFill>
                <a:latin typeface="Calibri"/>
                <a:ea typeface="Calibri"/>
                <a:cs typeface="Calibri"/>
                <a:sym typeface="Calibri"/>
              </a:rPr>
              <a:t>KeyName</a:t>
            </a:r>
            <a:r>
              <a:rPr lang="en-US" sz="1800" b="0" i="0" u="none" strike="noStrike" cap="none">
                <a:solidFill>
                  <a:srgbClr val="000000"/>
                </a:solidFill>
                <a:latin typeface="Calibri"/>
                <a:ea typeface="Calibri"/>
                <a:cs typeface="Calibri"/>
                <a:sym typeface="Calibri"/>
              </a:rPr>
              <a:t>=Value as a string with </a:t>
            </a:r>
            <a:r>
              <a:rPr lang="en-US" sz="1800" b="0" i="0" u="none" strike="noStrike" cap="none">
                <a:solidFill>
                  <a:srgbClr val="F15A24"/>
                </a:solidFill>
                <a:latin typeface="Calibri"/>
                <a:ea typeface="Calibri"/>
                <a:cs typeface="Calibri"/>
                <a:sym typeface="Calibri"/>
              </a:rPr>
              <a:t>{VariableName}</a:t>
            </a:r>
            <a:r>
              <a:rPr lang="en-US" sz="1800" b="0" i="0" u="none" strike="noStrike" cap="none">
                <a:solidFill>
                  <a:srgbClr val="000000"/>
                </a:solidFill>
                <a:latin typeface="Calibri"/>
                <a:ea typeface="Calibri"/>
                <a:cs typeface="Calibri"/>
                <a:sym typeface="Calibri"/>
              </a:rPr>
              <a:t> and &lt;ol&gt;&lt;li&gt;</a:t>
            </a:r>
            <a:r>
              <a:rPr lang="en-US" sz="1800" b="0" i="0" u="none" strike="noStrike" cap="none">
                <a:solidFill>
                  <a:schemeClr val="accent3"/>
                </a:solidFill>
                <a:latin typeface="Calibri"/>
                <a:ea typeface="Calibri"/>
                <a:cs typeface="Calibri"/>
                <a:sym typeface="Calibri"/>
              </a:rPr>
              <a:t>{1.sec}</a:t>
            </a:r>
            <a:r>
              <a:rPr lang="en-US" sz="1800" b="0" i="0" u="none" strike="noStrike" cap="none">
                <a:solidFill>
                  <a:srgbClr val="000000"/>
                </a:solidFill>
                <a:latin typeface="Calibri"/>
                <a:ea typeface="Calibri"/>
                <a:cs typeface="Calibri"/>
                <a:sym typeface="Calibri"/>
              </a:rPr>
              <a:t> &lt;/li&gt;&lt;/ol&gt;.</a:t>
            </a:r>
            <a:endParaRPr/>
          </a:p>
          <a:p>
            <a:pPr marL="457200" marR="0" lvl="1"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1" indent="0" algn="l" rtl="0">
              <a:spcBef>
                <a:spcPts val="0"/>
              </a:spcBef>
              <a:spcAft>
                <a:spcPts val="0"/>
              </a:spcAft>
              <a:buNone/>
            </a:pPr>
            <a:r>
              <a:rPr lang="en-US" sz="1800" b="1" i="0" u="none" strike="noStrike" cap="none">
                <a:solidFill>
                  <a:srgbClr val="00B050"/>
                </a:solidFill>
                <a:latin typeface="Calibri"/>
                <a:ea typeface="Calibri"/>
                <a:cs typeface="Calibri"/>
                <a:sym typeface="Calibri"/>
              </a:rPr>
              <a:t>1.sec</a:t>
            </a:r>
            <a:r>
              <a:rPr lang="en-US" sz="1800" b="0" i="0" u="none" strike="noStrike" cap="none">
                <a:solidFill>
                  <a:srgbClr val="000000"/>
                </a:solidFill>
                <a:latin typeface="Calibri"/>
                <a:ea typeface="Calibri"/>
                <a:cs typeface="Calibri"/>
                <a:sym typeface="Calibri"/>
              </a:rPr>
              <a:t>=&lt;</a:t>
            </a:r>
            <a:r>
              <a:rPr lang="en-US" sz="1800">
                <a:latin typeface="Calibri"/>
                <a:ea typeface="Calibri"/>
                <a:cs typeface="Calibri"/>
                <a:sym typeface="Calibri"/>
              </a:rPr>
              <a:t>b</a:t>
            </a:r>
            <a:r>
              <a:rPr lang="en-US" sz="1800" b="0" i="0" u="none" strike="noStrike" cap="none">
                <a:solidFill>
                  <a:srgbClr val="000000"/>
                </a:solidFill>
                <a:latin typeface="Calibri"/>
                <a:ea typeface="Calibri"/>
                <a:cs typeface="Calibri"/>
                <a:sym typeface="Calibri"/>
              </a:rPr>
              <a:t>&gt;HTML Formatting&lt;</a:t>
            </a:r>
            <a:r>
              <a:rPr lang="en-US" sz="1800">
                <a:latin typeface="Calibri"/>
                <a:ea typeface="Calibri"/>
                <a:cs typeface="Calibri"/>
                <a:sym typeface="Calibri"/>
              </a:rPr>
              <a:t>/b&gt;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1" indent="0" algn="l" rtl="0">
              <a:spcBef>
                <a:spcPts val="0"/>
              </a:spcBef>
              <a:spcAft>
                <a:spcPts val="0"/>
              </a:spcAft>
              <a:buNone/>
            </a:pPr>
            <a:r>
              <a:rPr lang="en-US" sz="1800" b="1" i="0" u="none" strike="noStrike" cap="none">
                <a:solidFill>
                  <a:srgbClr val="00B050"/>
                </a:solidFill>
                <a:latin typeface="Calibri"/>
                <a:ea typeface="Calibri"/>
                <a:cs typeface="Calibri"/>
                <a:sym typeface="Calibri"/>
              </a:rPr>
              <a:t>PrefixName</a:t>
            </a:r>
            <a:r>
              <a:rPr lang="en-US" sz="1800" b="0" i="0" u="none" strike="noStrike" cap="none">
                <a:solidFill>
                  <a:srgbClr val="000000"/>
                </a:solidFill>
                <a:latin typeface="Calibri"/>
                <a:ea typeface="Calibri"/>
                <a:cs typeface="Calibri"/>
                <a:sym typeface="Calibri"/>
              </a:rPr>
              <a:t>=</a:t>
            </a:r>
            <a:r>
              <a:rPr lang="en-US" sz="1800" b="0" i="0" u="none" strike="noStrike" cap="none">
                <a:solidFill>
                  <a:srgbClr val="0070C0"/>
                </a:solidFill>
                <a:latin typeface="Calibri"/>
                <a:ea typeface="Calibri"/>
                <a:cs typeface="Calibri"/>
                <a:sym typeface="Calibri"/>
              </a:rPr>
              <a:t>[OtherNode1]</a:t>
            </a:r>
            <a:endParaRPr>
              <a:solidFill>
                <a:srgbClr val="0070C0"/>
              </a:solidFill>
            </a:endParaRPr>
          </a:p>
          <a:p>
            <a:pPr marL="457200" marR="0" lvl="1"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t>
            </a:r>
            <a:r>
              <a:rPr lang="en-US" sz="1800" b="0" i="0" u="none" strike="noStrike" cap="none">
                <a:solidFill>
                  <a:srgbClr val="0070C0"/>
                </a:solidFill>
                <a:latin typeface="Calibri"/>
                <a:ea typeface="Calibri"/>
                <a:cs typeface="Calibri"/>
                <a:sym typeface="Calibri"/>
              </a:rPr>
              <a:t>[OtherNode2]</a:t>
            </a:r>
            <a:r>
              <a:rPr lang="en-US" sz="1800" b="0" i="0" u="none" strike="noStrike" cap="none">
                <a:solidFill>
                  <a:srgbClr val="000000"/>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7"/>
          <p:cNvPicPr preferRelativeResize="0"/>
          <p:nvPr/>
        </p:nvPicPr>
        <p:blipFill rotWithShape="1">
          <a:blip r:embed="rId3">
            <a:alphaModFix/>
          </a:blip>
          <a:srcRect/>
          <a:stretch/>
        </p:blipFill>
        <p:spPr>
          <a:xfrm>
            <a:off x="2324126" y="886191"/>
            <a:ext cx="6819876" cy="3247564"/>
          </a:xfrm>
          <a:prstGeom prst="rect">
            <a:avLst/>
          </a:prstGeom>
          <a:noFill/>
          <a:ln>
            <a:noFill/>
          </a:ln>
        </p:spPr>
      </p:pic>
      <p:sp>
        <p:nvSpPr>
          <p:cNvPr id="128" name="Google Shape;128;p7"/>
          <p:cNvSpPr txBox="1">
            <a:spLocks noGrp="1"/>
          </p:cNvSpPr>
          <p:nvPr>
            <p:ph type="title"/>
          </p:nvPr>
        </p:nvSpPr>
        <p:spPr>
          <a:xfrm>
            <a:off x="457200"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dirty="0"/>
              <a:t>Objectified Agreements:</a:t>
            </a:r>
            <a:endParaRPr dirty="0"/>
          </a:p>
        </p:txBody>
      </p:sp>
      <p:sp>
        <p:nvSpPr>
          <p:cNvPr id="129" name="Google Shape;129;p7"/>
          <p:cNvSpPr txBox="1">
            <a:spLocks noGrp="1"/>
          </p:cNvSpPr>
          <p:nvPr>
            <p:ph type="body" idx="1"/>
          </p:nvPr>
        </p:nvSpPr>
        <p:spPr>
          <a:xfrm>
            <a:off x="457200" y="1478017"/>
            <a:ext cx="3027872"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A contract document ordinarily:</a:t>
            </a:r>
            <a:endParaRPr dirty="0"/>
          </a:p>
          <a:p>
            <a:pPr marL="457200" lvl="0" indent="-317500" algn="l" rtl="0">
              <a:lnSpc>
                <a:spcPct val="105000"/>
              </a:lnSpc>
              <a:spcBef>
                <a:spcPts val="0"/>
              </a:spcBef>
              <a:spcAft>
                <a:spcPts val="0"/>
              </a:spcAft>
              <a:buSzPts val="1400"/>
              <a:buChar char="●"/>
            </a:pPr>
            <a:r>
              <a:rPr lang="en-US" dirty="0"/>
              <a:t>Links to the parties</a:t>
            </a:r>
            <a:endParaRPr dirty="0"/>
          </a:p>
          <a:p>
            <a:pPr marL="457200" lvl="0" indent="-317500" algn="l" rtl="0">
              <a:spcBef>
                <a:spcPts val="0"/>
              </a:spcBef>
              <a:spcAft>
                <a:spcPts val="0"/>
              </a:spcAft>
              <a:buSzPts val="1400"/>
              <a:buChar char="●"/>
            </a:pPr>
            <a:r>
              <a:rPr lang="en-US" dirty="0"/>
              <a:t>Links to some environmental factors</a:t>
            </a:r>
            <a:endParaRPr dirty="0"/>
          </a:p>
          <a:p>
            <a:pPr marL="457200" lvl="0" indent="-317500" algn="l" rtl="0">
              <a:lnSpc>
                <a:spcPct val="105000"/>
              </a:lnSpc>
              <a:spcBef>
                <a:spcPts val="0"/>
              </a:spcBef>
              <a:spcAft>
                <a:spcPts val="0"/>
              </a:spcAft>
              <a:buSzPts val="1400"/>
              <a:buChar char="●"/>
            </a:pPr>
            <a:r>
              <a:rPr lang="en-US" dirty="0"/>
              <a:t>Links to a form, parameterized for a use-case</a:t>
            </a:r>
            <a:endParaRPr dirty="0"/>
          </a:p>
          <a:p>
            <a:pPr marL="457200" lvl="0" indent="-317500" algn="l" rtl="0">
              <a:lnSpc>
                <a:spcPct val="105000"/>
              </a:lnSpc>
              <a:spcBef>
                <a:spcPts val="0"/>
              </a:spcBef>
              <a:spcAft>
                <a:spcPts val="0"/>
              </a:spcAft>
              <a:buSzPts val="1400"/>
              <a:buChar char="●"/>
            </a:pPr>
            <a:r>
              <a:rPr lang="en-US" dirty="0"/>
              <a:t>Has parameters</a:t>
            </a:r>
            <a:endParaRPr dirty="0"/>
          </a:p>
          <a:p>
            <a:pPr marL="457200" lvl="0" indent="-317500" algn="l" rtl="0">
              <a:lnSpc>
                <a:spcPct val="105000"/>
              </a:lnSpc>
              <a:spcBef>
                <a:spcPts val="0"/>
              </a:spcBef>
              <a:spcAft>
                <a:spcPts val="0"/>
              </a:spcAft>
              <a:buSzPts val="1400"/>
              <a:buChar char="●"/>
            </a:pPr>
            <a:r>
              <a:rPr lang="en-US" dirty="0"/>
              <a:t>Makes some choices among alternatives</a:t>
            </a:r>
            <a:endParaRPr dirty="0"/>
          </a:p>
        </p:txBody>
      </p:sp>
      <p:sp>
        <p:nvSpPr>
          <p:cNvPr id="130" name="Google Shape;130;p7"/>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7</a:t>
            </a:fld>
            <a:endParaRPr sz="500"/>
          </a:p>
        </p:txBody>
      </p:sp>
      <p:sp>
        <p:nvSpPr>
          <p:cNvPr id="131" name="Google Shape;131;p7"/>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dirty="0"/>
              <a:t>MODELLING LAWS IN THE CONTEXT OF CONTRACTS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439947" y="440122"/>
            <a:ext cx="6822090"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ct val="100000"/>
              <a:buFont typeface="Calibri"/>
              <a:buNone/>
            </a:pPr>
            <a:r>
              <a:rPr lang="en-US" dirty="0"/>
              <a:t>PRIMARY LAW as PROSE OBJECTS - the GDPR:</a:t>
            </a:r>
            <a:endParaRPr dirty="0"/>
          </a:p>
        </p:txBody>
      </p:sp>
      <p:pic>
        <p:nvPicPr>
          <p:cNvPr id="145" name="Google Shape;145;p9"/>
          <p:cNvPicPr preferRelativeResize="0"/>
          <p:nvPr/>
        </p:nvPicPr>
        <p:blipFill rotWithShape="1">
          <a:blip r:embed="rId3">
            <a:alphaModFix/>
          </a:blip>
          <a:srcRect/>
          <a:stretch/>
        </p:blipFill>
        <p:spPr>
          <a:xfrm>
            <a:off x="2987011" y="878339"/>
            <a:ext cx="4584700" cy="3835400"/>
          </a:xfrm>
          <a:prstGeom prst="rect">
            <a:avLst/>
          </a:prstGeom>
          <a:noFill/>
          <a:ln>
            <a:noFill/>
          </a:ln>
        </p:spPr>
      </p:pic>
      <p:pic>
        <p:nvPicPr>
          <p:cNvPr id="146" name="Google Shape;146;p9"/>
          <p:cNvPicPr preferRelativeResize="0"/>
          <p:nvPr/>
        </p:nvPicPr>
        <p:blipFill rotWithShape="1">
          <a:blip r:embed="rId4">
            <a:alphaModFix/>
          </a:blip>
          <a:srcRect l="21559"/>
          <a:stretch/>
        </p:blipFill>
        <p:spPr>
          <a:xfrm>
            <a:off x="5693436" y="2258989"/>
            <a:ext cx="3389596" cy="2499907"/>
          </a:xfrm>
          <a:prstGeom prst="rect">
            <a:avLst/>
          </a:prstGeom>
          <a:noFill/>
          <a:ln>
            <a:noFill/>
          </a:ln>
        </p:spPr>
      </p:pic>
      <p:sp>
        <p:nvSpPr>
          <p:cNvPr id="147" name="Google Shape;147;p9"/>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Legislation and other collective terms can also be expressed as Prose Objects</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A contract may include legislative language for convenience or because the law requires it</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When reading a contract provision, it is often useful to follow links to the legislation that motivates the provision</a:t>
            </a:r>
            <a:endParaRPr dirty="0"/>
          </a:p>
          <a:p>
            <a:pPr marL="0" lvl="0" indent="0" algn="l" rtl="0">
              <a:lnSpc>
                <a:spcPct val="105000"/>
              </a:lnSpc>
              <a:spcBef>
                <a:spcPts val="0"/>
              </a:spcBef>
              <a:spcAft>
                <a:spcPts val="0"/>
              </a:spcAft>
              <a:buClr>
                <a:srgbClr val="595959"/>
              </a:buClr>
              <a:buSzPts val="1400"/>
              <a:buFont typeface="Calibri"/>
              <a:buNone/>
            </a:pPr>
            <a:endParaRPr dirty="0"/>
          </a:p>
          <a:p>
            <a:pPr marL="0" lvl="0" indent="0" algn="l" rtl="0">
              <a:lnSpc>
                <a:spcPct val="105000"/>
              </a:lnSpc>
              <a:spcBef>
                <a:spcPts val="0"/>
              </a:spcBef>
              <a:spcAft>
                <a:spcPts val="0"/>
              </a:spcAft>
              <a:buClr>
                <a:srgbClr val="595959"/>
              </a:buClr>
              <a:buSzPts val="1400"/>
              <a:buFont typeface="Calibri"/>
              <a:buNone/>
            </a:pPr>
            <a:r>
              <a:rPr lang="en-US" dirty="0"/>
              <a:t>This also helps machine learning</a:t>
            </a:r>
            <a:endParaRPr dirty="0"/>
          </a:p>
          <a:p>
            <a:pPr marL="0" lvl="0" indent="0" algn="l" rtl="0">
              <a:lnSpc>
                <a:spcPct val="105000"/>
              </a:lnSpc>
              <a:spcBef>
                <a:spcPts val="0"/>
              </a:spcBef>
              <a:spcAft>
                <a:spcPts val="0"/>
              </a:spcAft>
              <a:buClr>
                <a:srgbClr val="595959"/>
              </a:buClr>
              <a:buSzPts val="1400"/>
              <a:buFont typeface="Calibri"/>
              <a:buNone/>
            </a:pPr>
            <a:endParaRPr dirty="0"/>
          </a:p>
        </p:txBody>
      </p:sp>
      <p:sp>
        <p:nvSpPr>
          <p:cNvPr id="148" name="Google Shape;148;p9"/>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8</a:t>
            </a:fld>
            <a:endParaRPr sz="500"/>
          </a:p>
        </p:txBody>
      </p:sp>
      <p:sp>
        <p:nvSpPr>
          <p:cNvPr id="149" name="Google Shape;149;p9"/>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dirty="0"/>
              <a:t>MODELLING LAWS IN THE CONTEXT OF CONTRACTS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439947" y="440122"/>
            <a:ext cx="6663559" cy="41630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39300"/>
              </a:buClr>
              <a:buSzPts val="2300"/>
              <a:buFont typeface="Calibri"/>
              <a:buNone/>
            </a:pPr>
            <a:r>
              <a:rPr lang="en-US" dirty="0"/>
              <a:t>STANDARDS and DISPUTES – ICC ARBITRATION:</a:t>
            </a:r>
            <a:endParaRPr dirty="0"/>
          </a:p>
        </p:txBody>
      </p:sp>
      <p:sp>
        <p:nvSpPr>
          <p:cNvPr id="155" name="Google Shape;155;p10"/>
          <p:cNvSpPr txBox="1">
            <a:spLocks noGrp="1"/>
          </p:cNvSpPr>
          <p:nvPr>
            <p:ph type="body" idx="1"/>
          </p:nvPr>
        </p:nvSpPr>
        <p:spPr>
          <a:xfrm>
            <a:off x="457200" y="1058179"/>
            <a:ext cx="3062377" cy="3665483"/>
          </a:xfrm>
          <a:prstGeom prst="rect">
            <a:avLst/>
          </a:prstGeom>
          <a:noFill/>
          <a:ln>
            <a:noFill/>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595959"/>
              </a:buClr>
              <a:buSzPts val="1400"/>
              <a:buFont typeface="Calibri"/>
              <a:buNone/>
            </a:pPr>
            <a:r>
              <a:rPr lang="en-US" dirty="0"/>
              <a:t>Similarly, a contract may give rise to a dispute that needs to be resolved by litigation</a:t>
            </a:r>
            <a:endParaRPr dirty="0"/>
          </a:p>
          <a:p>
            <a:pPr marL="0" lvl="0" indent="0" algn="l" rtl="0">
              <a:lnSpc>
                <a:spcPct val="105000"/>
              </a:lnSpc>
              <a:spcBef>
                <a:spcPts val="1200"/>
              </a:spcBef>
              <a:spcAft>
                <a:spcPts val="0"/>
              </a:spcAft>
              <a:buClr>
                <a:srgbClr val="595959"/>
              </a:buClr>
              <a:buSzPts val="1400"/>
              <a:buFont typeface="Calibri"/>
              <a:buNone/>
            </a:pPr>
            <a:r>
              <a:rPr lang="en-US" dirty="0"/>
              <a:t>If the contract is expressed as Prose Objects, drawing from open models, the adjudicator may be able to cut to the substance of the dispute more quickly. </a:t>
            </a:r>
            <a:endParaRPr dirty="0"/>
          </a:p>
          <a:p>
            <a:pPr marL="0" lvl="0" indent="0" algn="l" rtl="0">
              <a:lnSpc>
                <a:spcPct val="105000"/>
              </a:lnSpc>
              <a:spcBef>
                <a:spcPts val="1200"/>
              </a:spcBef>
              <a:spcAft>
                <a:spcPts val="0"/>
              </a:spcAft>
              <a:buClr>
                <a:srgbClr val="595959"/>
              </a:buClr>
              <a:buSzPts val="1400"/>
              <a:buFont typeface="Calibri"/>
              <a:buNone/>
            </a:pPr>
            <a:r>
              <a:rPr lang="en-US" dirty="0"/>
              <a:t>The rules themselves can also be expressed as Prose Objects </a:t>
            </a:r>
            <a:endParaRPr dirty="0"/>
          </a:p>
          <a:p>
            <a:pPr marL="0" lvl="0" indent="0" algn="l" rtl="0">
              <a:lnSpc>
                <a:spcPct val="105000"/>
              </a:lnSpc>
              <a:spcBef>
                <a:spcPts val="1200"/>
              </a:spcBef>
              <a:spcAft>
                <a:spcPts val="0"/>
              </a:spcAft>
              <a:buClr>
                <a:srgbClr val="595959"/>
              </a:buClr>
              <a:buSzPts val="1400"/>
              <a:buFont typeface="Calibri"/>
              <a:buNone/>
            </a:pPr>
            <a:br>
              <a:rPr lang="en-US" dirty="0"/>
            </a:br>
            <a:endParaRPr dirty="0"/>
          </a:p>
        </p:txBody>
      </p:sp>
      <p:sp>
        <p:nvSpPr>
          <p:cNvPr id="156" name="Google Shape;156;p10"/>
          <p:cNvSpPr txBox="1">
            <a:spLocks noGrp="1"/>
          </p:cNvSpPr>
          <p:nvPr>
            <p:ph type="sldNum" idx="12"/>
          </p:nvPr>
        </p:nvSpPr>
        <p:spPr>
          <a:xfrm>
            <a:off x="8009293" y="4874173"/>
            <a:ext cx="677507" cy="166934"/>
          </a:xfrm>
          <a:prstGeom prst="rect">
            <a:avLst/>
          </a:prstGeom>
          <a:noFill/>
          <a:ln>
            <a:noFill/>
          </a:ln>
        </p:spPr>
        <p:txBody>
          <a:bodyPr spcFirstLastPara="1" wrap="square" lIns="91425" tIns="45700" rIns="0" bIns="45700" anchor="t" anchorCtr="0">
            <a:normAutofit/>
          </a:bodyPr>
          <a:lstStyle/>
          <a:p>
            <a:pPr marL="0" lvl="0" indent="0" algn="r" rtl="0">
              <a:lnSpc>
                <a:spcPct val="90000"/>
              </a:lnSpc>
              <a:spcBef>
                <a:spcPts val="0"/>
              </a:spcBef>
              <a:spcAft>
                <a:spcPts val="0"/>
              </a:spcAft>
              <a:buNone/>
            </a:pPr>
            <a:fld id="{00000000-1234-1234-1234-123412341234}" type="slidenum">
              <a:rPr lang="en-US" sz="500"/>
              <a:t>9</a:t>
            </a:fld>
            <a:endParaRPr sz="500"/>
          </a:p>
        </p:txBody>
      </p:sp>
      <p:sp>
        <p:nvSpPr>
          <p:cNvPr id="157" name="Google Shape;157;p10"/>
          <p:cNvSpPr txBox="1">
            <a:spLocks noGrp="1"/>
          </p:cNvSpPr>
          <p:nvPr>
            <p:ph type="body" idx="3"/>
          </p:nvPr>
        </p:nvSpPr>
        <p:spPr>
          <a:xfrm>
            <a:off x="1475301" y="4890748"/>
            <a:ext cx="2638425" cy="133783"/>
          </a:xfrm>
          <a:prstGeom prst="rect">
            <a:avLst/>
          </a:prstGeom>
          <a:noFill/>
          <a:ln>
            <a:noFill/>
          </a:ln>
        </p:spPr>
        <p:txBody>
          <a:bodyPr spcFirstLastPara="1" wrap="square" lIns="0" tIns="0" rIns="0" bIns="0" anchor="t" anchorCtr="0">
            <a:normAutofit fontScale="92500" lnSpcReduction="10000"/>
          </a:bodyPr>
          <a:lstStyle/>
          <a:p>
            <a:pPr marL="0" lvl="0" indent="0" algn="l" rtl="0">
              <a:lnSpc>
                <a:spcPct val="105000"/>
              </a:lnSpc>
              <a:spcBef>
                <a:spcPts val="0"/>
              </a:spcBef>
              <a:spcAft>
                <a:spcPts val="0"/>
              </a:spcAft>
              <a:buClr>
                <a:srgbClr val="7F7F7F"/>
              </a:buClr>
              <a:buSzPct val="100000"/>
              <a:buFont typeface="Calibri"/>
              <a:buNone/>
            </a:pPr>
            <a:r>
              <a:rPr lang="en-US" dirty="0"/>
              <a:t>MODELLING LAWS IN THE CONTEXT OF CONTRACTS</a:t>
            </a:r>
            <a:endParaRPr dirty="0"/>
          </a:p>
        </p:txBody>
      </p:sp>
      <p:pic>
        <p:nvPicPr>
          <p:cNvPr id="158" name="Google Shape;158;p10"/>
          <p:cNvPicPr preferRelativeResize="0"/>
          <p:nvPr/>
        </p:nvPicPr>
        <p:blipFill rotWithShape="1">
          <a:blip r:embed="rId3">
            <a:alphaModFix/>
          </a:blip>
          <a:srcRect/>
          <a:stretch/>
        </p:blipFill>
        <p:spPr>
          <a:xfrm>
            <a:off x="3580325" y="1142100"/>
            <a:ext cx="5351624" cy="3096050"/>
          </a:xfrm>
          <a:prstGeom prst="rect">
            <a:avLst/>
          </a:prstGeom>
          <a:noFill/>
          <a:ln>
            <a:noFill/>
          </a:ln>
        </p:spPr>
      </p:pic>
    </p:spTree>
  </p:cSld>
  <p:clrMapOvr>
    <a:masterClrMapping/>
  </p:clrMapOvr>
</p:sld>
</file>

<file path=ppt/theme/theme1.xml><?xml version="1.0" encoding="utf-8"?>
<a:theme xmlns:a="http://schemas.openxmlformats.org/drawingml/2006/main" name="EBA theme pp16_9">
  <a:themeElements>
    <a:clrScheme name="EBA colours">
      <a:dk1>
        <a:srgbClr val="000000"/>
      </a:dk1>
      <a:lt1>
        <a:srgbClr val="FFFFFF"/>
      </a:lt1>
      <a:dk2>
        <a:srgbClr val="2F5773"/>
      </a:dk2>
      <a:lt2>
        <a:srgbClr val="E98E31"/>
      </a:lt2>
      <a:accent1>
        <a:srgbClr val="2F5773"/>
      </a:accent1>
      <a:accent2>
        <a:srgbClr val="EA933B"/>
      </a:accent2>
      <a:accent3>
        <a:srgbClr val="D44D2A"/>
      </a:accent3>
      <a:accent4>
        <a:srgbClr val="49AB74"/>
      </a:accent4>
      <a:accent5>
        <a:srgbClr val="52666E"/>
      </a:accent5>
      <a:accent6>
        <a:srgbClr val="163A5A"/>
      </a:accent6>
      <a:hlink>
        <a:srgbClr val="2F577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6575</TotalTime>
  <Words>990</Words>
  <Application>Microsoft Macintosh PowerPoint</Application>
  <PresentationFormat>On-screen Show (16:9)</PresentationFormat>
  <Paragraphs>122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Noto Sans Symbols</vt:lpstr>
      <vt:lpstr>EBA theme pp16_9</vt:lpstr>
      <vt:lpstr>MODELLING LEGISLATION AS A GRAPH IN THE  OTF PROSE OBJECT MODEL AND BLOCKCHAINS</vt:lpstr>
      <vt:lpstr>CONTRACTS:</vt:lpstr>
      <vt:lpstr>RELATIONSHIPS:  </vt:lpstr>
      <vt:lpstr>PROSE OBJECTS:</vt:lpstr>
      <vt:lpstr>TRANSACTION FLOWS:</vt:lpstr>
      <vt:lpstr>Prose Objects:</vt:lpstr>
      <vt:lpstr>Objectified Agreements:</vt:lpstr>
      <vt:lpstr>PRIMARY LAW as PROSE OBJECTS - the GDPR:</vt:lpstr>
      <vt:lpstr>STANDARDS and DISPUTES – ICC ARBITRATION:</vt:lpstr>
      <vt:lpstr>PROSE OBJECTS and ONTOLOGIES: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LEGISLATION AS A GRAPH IN THE  OTF PROSE OBJECT MODEL AND BLOCKCHAINS</dc:title>
  <dc:creator>Jana Jaklic</dc:creator>
  <cp:lastModifiedBy>James Hazard</cp:lastModifiedBy>
  <cp:revision>12</cp:revision>
  <dcterms:created xsi:type="dcterms:W3CDTF">2020-11-11T10:04:16Z</dcterms:created>
  <dcterms:modified xsi:type="dcterms:W3CDTF">2022-04-11T15:55:53Z</dcterms:modified>
</cp:coreProperties>
</file>